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67" r:id="rId1"/>
  </p:sldMasterIdLst>
  <p:notesMasterIdLst>
    <p:notesMasterId r:id="rId22"/>
  </p:notesMasterIdLst>
  <p:sldIdLst>
    <p:sldId id="694" r:id="rId2"/>
    <p:sldId id="745" r:id="rId3"/>
    <p:sldId id="723" r:id="rId4"/>
    <p:sldId id="744" r:id="rId5"/>
    <p:sldId id="724" r:id="rId6"/>
    <p:sldId id="740" r:id="rId7"/>
    <p:sldId id="731" r:id="rId8"/>
    <p:sldId id="732" r:id="rId9"/>
    <p:sldId id="753" r:id="rId10"/>
    <p:sldId id="755" r:id="rId11"/>
    <p:sldId id="739" r:id="rId12"/>
    <p:sldId id="733" r:id="rId13"/>
    <p:sldId id="738" r:id="rId14"/>
    <p:sldId id="728" r:id="rId15"/>
    <p:sldId id="756" r:id="rId16"/>
    <p:sldId id="757" r:id="rId17"/>
    <p:sldId id="734" r:id="rId18"/>
    <p:sldId id="751" r:id="rId19"/>
    <p:sldId id="748" r:id="rId20"/>
    <p:sldId id="702" r:id="rId21"/>
  </p:sldIdLst>
  <p:sldSz cx="9144000" cy="6858000" type="screen4x3"/>
  <p:notesSz cx="7010400" cy="92964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12" userDrawn="1">
          <p15:clr>
            <a:srgbClr val="A4A3A4"/>
          </p15:clr>
        </p15:guide>
        <p15:guide id="2" pos="14830" userDrawn="1">
          <p15:clr>
            <a:srgbClr val="A4A3A4"/>
          </p15:clr>
        </p15:guide>
        <p15:guide id="3" pos="526" userDrawn="1">
          <p15:clr>
            <a:srgbClr val="A4A3A4"/>
          </p15:clr>
        </p15:guide>
        <p15:guide id="5" orient="horz" pos="528" userDrawn="1">
          <p15:clr>
            <a:srgbClr val="A4A3A4"/>
          </p15:clr>
        </p15:guide>
        <p15:guide id="41" pos="7678" userDrawn="1">
          <p15:clr>
            <a:srgbClr val="A4A3A4"/>
          </p15:clr>
        </p15:guide>
        <p15:guide id="46" orient="horz" pos="4320" userDrawn="1">
          <p15:clr>
            <a:srgbClr val="A4A3A4"/>
          </p15:clr>
        </p15:guide>
        <p15:guide id="47" orient="horz" pos="4056">
          <p15:clr>
            <a:srgbClr val="A4A3A4"/>
          </p15:clr>
        </p15:guide>
        <p15:guide id="48" orient="horz" pos="264">
          <p15:clr>
            <a:srgbClr val="A4A3A4"/>
          </p15:clr>
        </p15:guide>
        <p15:guide id="49" orient="horz" pos="2160">
          <p15:clr>
            <a:srgbClr val="A4A3A4"/>
          </p15:clr>
        </p15:guide>
        <p15:guide id="50" pos="5563">
          <p15:clr>
            <a:srgbClr val="A4A3A4"/>
          </p15:clr>
        </p15:guide>
        <p15:guide id="51" pos="197">
          <p15:clr>
            <a:srgbClr val="A4A3A4"/>
          </p15:clr>
        </p15:guide>
        <p15:guide id="5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18D"/>
    <a:srgbClr val="008000"/>
    <a:srgbClr val="0E80C9"/>
    <a:srgbClr val="945B52"/>
    <a:srgbClr val="F1CB16"/>
    <a:srgbClr val="54AEC9"/>
    <a:srgbClr val="06919A"/>
    <a:srgbClr val="242C35"/>
    <a:srgbClr val="B8B8B8"/>
    <a:srgbClr val="566A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1839" autoAdjust="0"/>
  </p:normalViewPr>
  <p:slideViewPr>
    <p:cSldViewPr snapToGrid="0" snapToObjects="1">
      <p:cViewPr varScale="1">
        <p:scale>
          <a:sx n="84" d="100"/>
          <a:sy n="84" d="100"/>
        </p:scale>
        <p:origin x="402" y="78"/>
      </p:cViewPr>
      <p:guideLst>
        <p:guide orient="horz" pos="8112"/>
        <p:guide pos="14830"/>
        <p:guide pos="526"/>
        <p:guide orient="horz" pos="528"/>
        <p:guide pos="7678"/>
        <p:guide orient="horz" pos="4320"/>
        <p:guide orient="horz" pos="4056"/>
        <p:guide orient="horz" pos="264"/>
        <p:guide orient="horz" pos="2160"/>
        <p:guide pos="5563"/>
        <p:guide pos="19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4" d="100"/>
        <a:sy n="24" d="100"/>
      </p:scale>
      <p:origin x="0" y="0"/>
    </p:cViewPr>
  </p:sorterViewPr>
  <p:notesViewPr>
    <p:cSldViewPr snapToGrid="0" snapToObjects="1" showGuides="1">
      <p:cViewPr varScale="1">
        <p:scale>
          <a:sx n="78" d="100"/>
          <a:sy n="78" d="100"/>
        </p:scale>
        <p:origin x="-25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Lato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Lato Regular" charset="0"/>
              </a:defRPr>
            </a:lvl1pPr>
          </a:lstStyle>
          <a:p>
            <a:fld id="{EFC10EE1-B198-C942-8235-326C972CBB30}" type="datetimeFigureOut">
              <a:rPr lang="en-US" smtClean="0"/>
              <a:pPr/>
              <a:t>3/23/2023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Lato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Lato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b="0" i="0" kern="1200">
        <a:solidFill>
          <a:schemeClr val="tx1"/>
        </a:solidFill>
        <a:latin typeface="Lato Regular" charset="0"/>
        <a:ea typeface="+mn-ea"/>
        <a:cs typeface="+mn-cs"/>
      </a:defRPr>
    </a:lvl1pPr>
    <a:lvl2pPr marL="383971" algn="l" defTabSz="383971" rtl="0" eaLnBrk="1" latinLnBrk="0" hangingPunct="1">
      <a:defRPr sz="1000" b="0" i="0" kern="1200">
        <a:solidFill>
          <a:schemeClr val="tx1"/>
        </a:solidFill>
        <a:latin typeface="Lato Regular" charset="0"/>
        <a:ea typeface="+mn-ea"/>
        <a:cs typeface="+mn-cs"/>
      </a:defRPr>
    </a:lvl2pPr>
    <a:lvl3pPr marL="767942" algn="l" defTabSz="383971" rtl="0" eaLnBrk="1" latinLnBrk="0" hangingPunct="1">
      <a:defRPr sz="1000" b="0" i="0" kern="1200">
        <a:solidFill>
          <a:schemeClr val="tx1"/>
        </a:solidFill>
        <a:latin typeface="Lato Regular" charset="0"/>
        <a:ea typeface="+mn-ea"/>
        <a:cs typeface="+mn-cs"/>
      </a:defRPr>
    </a:lvl3pPr>
    <a:lvl4pPr marL="1151913" algn="l" defTabSz="383971" rtl="0" eaLnBrk="1" latinLnBrk="0" hangingPunct="1">
      <a:defRPr sz="1000" b="0" i="0" kern="1200">
        <a:solidFill>
          <a:schemeClr val="tx1"/>
        </a:solidFill>
        <a:latin typeface="Lato Regular" charset="0"/>
        <a:ea typeface="+mn-ea"/>
        <a:cs typeface="+mn-cs"/>
      </a:defRPr>
    </a:lvl4pPr>
    <a:lvl5pPr marL="1535885" algn="l" defTabSz="383971" rtl="0" eaLnBrk="1" latinLnBrk="0" hangingPunct="1">
      <a:defRPr sz="1000" b="0" i="0" kern="1200">
        <a:solidFill>
          <a:schemeClr val="tx1"/>
        </a:solidFill>
        <a:latin typeface="Lato Regular"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4133135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327569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3914420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978618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20</a:t>
            </a:fld>
            <a:endParaRPr lang="en-US" dirty="0"/>
          </a:p>
        </p:txBody>
      </p:sp>
    </p:spTree>
    <p:extLst>
      <p:ext uri="{BB962C8B-B14F-4D97-AF65-F5344CB8AC3E}">
        <p14:creationId xmlns:p14="http://schemas.microsoft.com/office/powerpoint/2010/main" val="41280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3680680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619580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3694285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130525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201043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1313697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1717038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3325879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4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6504374" y="1633187"/>
            <a:ext cx="1511787" cy="3571954"/>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313216" y="2898496"/>
            <a:ext cx="8517568" cy="3200400"/>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9144000" cy="6858000"/>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6019980" y="2285354"/>
            <a:ext cx="1343514" cy="3174369"/>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5765321" y="2229369"/>
            <a:ext cx="1881096" cy="3328970"/>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5240513" y="2542338"/>
            <a:ext cx="2890124" cy="2423183"/>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38405" tIns="19202" rIns="38405" bIns="19202"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38405" tIns="19202" rIns="38405" bIns="192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38405" tIns="19202" rIns="38405" bIns="19202" rtlCol="0" anchor="ctr"/>
          <a:lstStyle>
            <a:lvl1pPr algn="l">
              <a:defRPr sz="1000">
                <a:solidFill>
                  <a:schemeClr val="tx1">
                    <a:tint val="75000"/>
                  </a:schemeClr>
                </a:solidFill>
              </a:defRPr>
            </a:lvl1pPr>
          </a:lstStyle>
          <a:p>
            <a:fld id="{A0C21A69-CE6F-2440-BAE4-5A4B3040CF2A}" type="datetimeFigureOut">
              <a:rPr lang="en-US" smtClean="0"/>
              <a:t>3/23/2023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38405" tIns="19202" rIns="38405" bIns="19202"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38405" tIns="19202" rIns="38405" bIns="19202" rtlCol="0" anchor="ctr"/>
          <a:lstStyle>
            <a:lvl1pPr algn="r">
              <a:defRPr sz="1000">
                <a:solidFill>
                  <a:schemeClr val="tx1">
                    <a:tint val="75000"/>
                  </a:schemeClr>
                </a:solidFill>
              </a:defRPr>
            </a:lvl1pPr>
          </a:lstStyle>
          <a:p>
            <a:fld id="{EBE3AD81-3AD4-9C46-856E-C08CF1183C60}" type="slidenum">
              <a:rPr lang="en-US" smtClean="0"/>
              <a:t>‹#›</a:t>
            </a:fld>
            <a:endParaRPr lang="en-US"/>
          </a:p>
        </p:txBody>
      </p:sp>
    </p:spTree>
    <p:extLst>
      <p:ext uri="{BB962C8B-B14F-4D97-AF65-F5344CB8AC3E}">
        <p14:creationId xmlns:p14="http://schemas.microsoft.com/office/powerpoint/2010/main" val="1928189300"/>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Lst>
  <p:hf hdr="0" ftr="0" dt="0"/>
  <p:txStyles>
    <p:titleStyle>
      <a:lvl1pPr algn="l" defTabSz="767904" rtl="0" eaLnBrk="1" latinLnBrk="0" hangingPunct="1">
        <a:lnSpc>
          <a:spcPct val="90000"/>
        </a:lnSpc>
        <a:spcBef>
          <a:spcPct val="0"/>
        </a:spcBef>
        <a:buNone/>
        <a:defRPr sz="2500" b="0" i="0" kern="1200">
          <a:solidFill>
            <a:schemeClr val="tx1"/>
          </a:solidFill>
          <a:latin typeface="Lato Regular" charset="0"/>
          <a:ea typeface="Lato Regular" charset="0"/>
          <a:cs typeface="Lato Regular" charset="0"/>
        </a:defRPr>
      </a:lvl1pPr>
    </p:titleStyle>
    <p:bodyStyle>
      <a:lvl1pPr marL="0" indent="0" algn="l" defTabSz="767904" rtl="0" eaLnBrk="1" latinLnBrk="0" hangingPunct="1">
        <a:lnSpc>
          <a:spcPct val="90000"/>
        </a:lnSpc>
        <a:spcBef>
          <a:spcPts val="840"/>
        </a:spcBef>
        <a:buFont typeface="Arial" panose="020B0604020202020204" pitchFamily="34" charset="0"/>
        <a:buNone/>
        <a:defRPr sz="1700" b="0" i="0" kern="1200">
          <a:solidFill>
            <a:schemeClr val="tx1"/>
          </a:solidFill>
          <a:latin typeface="Lato Regular" charset="0"/>
          <a:ea typeface="Lato Regular" charset="0"/>
          <a:cs typeface="Lato Regular" charset="0"/>
        </a:defRPr>
      </a:lvl1pPr>
      <a:lvl2pPr marL="383952" indent="0" algn="l" defTabSz="767904" rtl="0" eaLnBrk="1" latinLnBrk="0" hangingPunct="1">
        <a:lnSpc>
          <a:spcPct val="90000"/>
        </a:lnSpc>
        <a:spcBef>
          <a:spcPts val="420"/>
        </a:spcBef>
        <a:buFont typeface="Arial" panose="020B0604020202020204" pitchFamily="34" charset="0"/>
        <a:buNone/>
        <a:defRPr sz="1300" b="0" i="0" kern="1200">
          <a:solidFill>
            <a:schemeClr val="tx1"/>
          </a:solidFill>
          <a:latin typeface="Lato Regular" charset="0"/>
          <a:ea typeface="Lato Regular" charset="0"/>
          <a:cs typeface="Lato Regular" charset="0"/>
        </a:defRPr>
      </a:lvl2pPr>
      <a:lvl3pPr marL="767904" indent="0" algn="l" defTabSz="767904" rtl="0" eaLnBrk="1" latinLnBrk="0" hangingPunct="1">
        <a:lnSpc>
          <a:spcPct val="90000"/>
        </a:lnSpc>
        <a:spcBef>
          <a:spcPts val="420"/>
        </a:spcBef>
        <a:buFont typeface="Arial" panose="020B0604020202020204" pitchFamily="34" charset="0"/>
        <a:buNone/>
        <a:defRPr sz="1000" b="0" i="0" kern="1200">
          <a:solidFill>
            <a:schemeClr val="tx1"/>
          </a:solidFill>
          <a:latin typeface="Lato Regular" charset="0"/>
          <a:ea typeface="Lato Regular" charset="0"/>
          <a:cs typeface="Lato Regular" charset="0"/>
        </a:defRPr>
      </a:lvl3pPr>
      <a:lvl4pPr marL="1151856" indent="0" algn="l" defTabSz="767904" rtl="0" eaLnBrk="1" latinLnBrk="0" hangingPunct="1">
        <a:lnSpc>
          <a:spcPct val="90000"/>
        </a:lnSpc>
        <a:spcBef>
          <a:spcPts val="420"/>
        </a:spcBef>
        <a:buFont typeface="Arial" panose="020B0604020202020204" pitchFamily="34" charset="0"/>
        <a:buNone/>
        <a:defRPr sz="800" b="0" i="0" kern="1200">
          <a:solidFill>
            <a:schemeClr val="tx1"/>
          </a:solidFill>
          <a:latin typeface="Lato Regular" charset="0"/>
          <a:ea typeface="Lato Regular" charset="0"/>
          <a:cs typeface="Lato Regular" charset="0"/>
        </a:defRPr>
      </a:lvl4pPr>
      <a:lvl5pPr marL="1535808" indent="0" algn="l" defTabSz="767904" rtl="0" eaLnBrk="1" latinLnBrk="0" hangingPunct="1">
        <a:lnSpc>
          <a:spcPct val="90000"/>
        </a:lnSpc>
        <a:spcBef>
          <a:spcPts val="420"/>
        </a:spcBef>
        <a:buFont typeface="Arial" panose="020B0604020202020204" pitchFamily="34" charset="0"/>
        <a:buNone/>
        <a:defRPr sz="800" b="0" i="0" kern="1200">
          <a:solidFill>
            <a:schemeClr val="tx1"/>
          </a:solidFill>
          <a:latin typeface="Lato Regular" charset="0"/>
          <a:ea typeface="Lato Regular" charset="0"/>
          <a:cs typeface="Lato Regular" charset="0"/>
        </a:defRPr>
      </a:lvl5pPr>
      <a:lvl6pPr marL="2111736"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6pPr>
      <a:lvl7pPr marL="2495688"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7pPr>
      <a:lvl8pPr marL="2879640"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8pPr>
      <a:lvl9pPr marL="3263592"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7904" rtl="0" eaLnBrk="1" latinLnBrk="0" hangingPunct="1">
        <a:defRPr sz="1500" kern="1200">
          <a:solidFill>
            <a:schemeClr val="tx1"/>
          </a:solidFill>
          <a:latin typeface="+mn-lt"/>
          <a:ea typeface="+mn-ea"/>
          <a:cs typeface="+mn-cs"/>
        </a:defRPr>
      </a:lvl1pPr>
      <a:lvl2pPr marL="383952" algn="l" defTabSz="767904" rtl="0" eaLnBrk="1" latinLnBrk="0" hangingPunct="1">
        <a:defRPr sz="1500" kern="1200">
          <a:solidFill>
            <a:schemeClr val="tx1"/>
          </a:solidFill>
          <a:latin typeface="+mn-lt"/>
          <a:ea typeface="+mn-ea"/>
          <a:cs typeface="+mn-cs"/>
        </a:defRPr>
      </a:lvl2pPr>
      <a:lvl3pPr marL="767904" algn="l" defTabSz="767904" rtl="0" eaLnBrk="1" latinLnBrk="0" hangingPunct="1">
        <a:defRPr sz="1500" kern="1200">
          <a:solidFill>
            <a:schemeClr val="tx1"/>
          </a:solidFill>
          <a:latin typeface="+mn-lt"/>
          <a:ea typeface="+mn-ea"/>
          <a:cs typeface="+mn-cs"/>
        </a:defRPr>
      </a:lvl3pPr>
      <a:lvl4pPr marL="1151856" algn="l" defTabSz="767904" rtl="0" eaLnBrk="1" latinLnBrk="0" hangingPunct="1">
        <a:defRPr sz="1500" kern="1200">
          <a:solidFill>
            <a:schemeClr val="tx1"/>
          </a:solidFill>
          <a:latin typeface="+mn-lt"/>
          <a:ea typeface="+mn-ea"/>
          <a:cs typeface="+mn-cs"/>
        </a:defRPr>
      </a:lvl4pPr>
      <a:lvl5pPr marL="1535808" algn="l" defTabSz="767904" rtl="0" eaLnBrk="1" latinLnBrk="0" hangingPunct="1">
        <a:defRPr sz="1500" kern="1200">
          <a:solidFill>
            <a:schemeClr val="tx1"/>
          </a:solidFill>
          <a:latin typeface="+mn-lt"/>
          <a:ea typeface="+mn-ea"/>
          <a:cs typeface="+mn-cs"/>
        </a:defRPr>
      </a:lvl5pPr>
      <a:lvl6pPr marL="1919760" algn="l" defTabSz="767904" rtl="0" eaLnBrk="1" latinLnBrk="0" hangingPunct="1">
        <a:defRPr sz="1500" kern="1200">
          <a:solidFill>
            <a:schemeClr val="tx1"/>
          </a:solidFill>
          <a:latin typeface="+mn-lt"/>
          <a:ea typeface="+mn-ea"/>
          <a:cs typeface="+mn-cs"/>
        </a:defRPr>
      </a:lvl6pPr>
      <a:lvl7pPr marL="2303712" algn="l" defTabSz="767904" rtl="0" eaLnBrk="1" latinLnBrk="0" hangingPunct="1">
        <a:defRPr sz="1500" kern="1200">
          <a:solidFill>
            <a:schemeClr val="tx1"/>
          </a:solidFill>
          <a:latin typeface="+mn-lt"/>
          <a:ea typeface="+mn-ea"/>
          <a:cs typeface="+mn-cs"/>
        </a:defRPr>
      </a:lvl7pPr>
      <a:lvl8pPr marL="2687664" algn="l" defTabSz="767904" rtl="0" eaLnBrk="1" latinLnBrk="0" hangingPunct="1">
        <a:defRPr sz="1500" kern="1200">
          <a:solidFill>
            <a:schemeClr val="tx1"/>
          </a:solidFill>
          <a:latin typeface="+mn-lt"/>
          <a:ea typeface="+mn-ea"/>
          <a:cs typeface="+mn-cs"/>
        </a:defRPr>
      </a:lvl8pPr>
      <a:lvl9pPr marL="3071616" algn="l" defTabSz="767904"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42333"/>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p:cNvSpPr/>
          <p:nvPr/>
        </p:nvSpPr>
        <p:spPr>
          <a:xfrm>
            <a:off x="0" y="4307306"/>
            <a:ext cx="9144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3" name="Rectangle 12"/>
          <p:cNvSpPr/>
          <p:nvPr/>
        </p:nvSpPr>
        <p:spPr>
          <a:xfrm>
            <a:off x="-2" y="4305348"/>
            <a:ext cx="9144002" cy="611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4" name="Picture 13"/>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37158" y="42333"/>
            <a:ext cx="1764793" cy="1634821"/>
          </a:xfrm>
          <a:prstGeom prst="rect">
            <a:avLst/>
          </a:prstGeom>
        </p:spPr>
      </p:pic>
      <p:pic>
        <p:nvPicPr>
          <p:cNvPr id="6" name="Picture 5">
            <a:extLst>
              <a:ext uri="{FF2B5EF4-FFF2-40B4-BE49-F238E27FC236}">
                <a16:creationId xmlns:a16="http://schemas.microsoft.com/office/drawing/2014/main" id="{DA6F586A-A003-4260-8C50-4E36359DE9BF}"/>
              </a:ext>
            </a:extLst>
          </p:cNvPr>
          <p:cNvPicPr/>
          <p:nvPr/>
        </p:nvPicPr>
        <p:blipFill rotWithShape="1">
          <a:blip r:embed="rId4"/>
          <a:srcRect t="38835"/>
          <a:stretch/>
        </p:blipFill>
        <p:spPr>
          <a:xfrm>
            <a:off x="1901951" y="252384"/>
            <a:ext cx="7104887" cy="3706968"/>
          </a:xfrm>
          <a:prstGeom prst="rect">
            <a:avLst/>
          </a:prstGeom>
        </p:spPr>
      </p:pic>
      <p:sp>
        <p:nvSpPr>
          <p:cNvPr id="9" name="TextBox 8">
            <a:extLst>
              <a:ext uri="{FF2B5EF4-FFF2-40B4-BE49-F238E27FC236}">
                <a16:creationId xmlns:a16="http://schemas.microsoft.com/office/drawing/2014/main" id="{F25EEF56-8266-40AE-AF8D-4424EBFF6B9C}"/>
              </a:ext>
            </a:extLst>
          </p:cNvPr>
          <p:cNvSpPr txBox="1"/>
          <p:nvPr/>
        </p:nvSpPr>
        <p:spPr>
          <a:xfrm>
            <a:off x="484437" y="4801675"/>
            <a:ext cx="8175122" cy="1384995"/>
          </a:xfrm>
          <a:prstGeom prst="rect">
            <a:avLst/>
          </a:prstGeom>
          <a:noFill/>
        </p:spPr>
        <p:txBody>
          <a:bodyPr wrap="square" rtlCol="0">
            <a:spAutoFit/>
          </a:bodyPr>
          <a:lstStyle/>
          <a:p>
            <a:pPr algn="ctr"/>
            <a:r>
              <a:rPr lang="en-US" sz="4200" dirty="0">
                <a:ln>
                  <a:solidFill>
                    <a:schemeClr val="bg1"/>
                  </a:solidFill>
                </a:ln>
                <a:solidFill>
                  <a:schemeClr val="accent2"/>
                </a:solidFill>
                <a:latin typeface="Playfair Display" charset="0"/>
                <a:ea typeface="Playfair Display" charset="0"/>
                <a:cs typeface="Playfair Display" charset="0"/>
              </a:rPr>
              <a:t>VAWA and the Fair Housing Act</a:t>
            </a:r>
          </a:p>
          <a:p>
            <a:endParaRPr lang="en-US" sz="4200" dirty="0">
              <a:ln>
                <a:solidFill>
                  <a:schemeClr val="bg1"/>
                </a:solidFill>
              </a:ln>
              <a:solidFill>
                <a:schemeClr val="accent2"/>
              </a:solidFill>
              <a:latin typeface="Playfair Display" charset="0"/>
              <a:ea typeface="Playfair Display" charset="0"/>
              <a:cs typeface="Playfair Display" charset="0"/>
            </a:endParaRPr>
          </a:p>
        </p:txBody>
      </p:sp>
    </p:spTree>
    <p:extLst>
      <p:ext uri="{BB962C8B-B14F-4D97-AF65-F5344CB8AC3E}">
        <p14:creationId xmlns:p14="http://schemas.microsoft.com/office/powerpoint/2010/main" val="1111281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18A2CB3F-6D85-350D-9127-9C2D51C355EB}"/>
              </a:ext>
            </a:extLst>
          </p:cNvPr>
          <p:cNvSpPr>
            <a:spLocks noGrp="1"/>
          </p:cNvSpPr>
          <p:nvPr>
            <p:ph type="pic" sz="quarter" idx="10"/>
          </p:nvPr>
        </p:nvSpPr>
        <p:spPr>
          <a:xfrm>
            <a:off x="6504374" y="1633187"/>
            <a:ext cx="1511787" cy="3571954"/>
          </a:xfrm>
        </p:spPr>
      </p:sp>
      <p:sp>
        <p:nvSpPr>
          <p:cNvPr id="4" name="Rectangle 3">
            <a:extLst>
              <a:ext uri="{FF2B5EF4-FFF2-40B4-BE49-F238E27FC236}">
                <a16:creationId xmlns:a16="http://schemas.microsoft.com/office/drawing/2014/main" id="{9D179DE8-376B-A866-82DA-6BA2C186FC7D}"/>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a:extLst>
              <a:ext uri="{FF2B5EF4-FFF2-40B4-BE49-F238E27FC236}">
                <a16:creationId xmlns:a16="http://schemas.microsoft.com/office/drawing/2014/main" id="{6C1220A5-25F1-F030-2A71-F1DCCA756EC7}"/>
              </a:ext>
            </a:extLst>
          </p:cNvPr>
          <p:cNvSpPr/>
          <p:nvPr/>
        </p:nvSpPr>
        <p:spPr>
          <a:xfrm flipH="1">
            <a:off x="-34014" y="-72712"/>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6" name="Group 5">
            <a:extLst>
              <a:ext uri="{FF2B5EF4-FFF2-40B4-BE49-F238E27FC236}">
                <a16:creationId xmlns:a16="http://schemas.microsoft.com/office/drawing/2014/main" id="{7A3C7812-1FDB-7A21-C0C3-BB5E3FAC6979}"/>
              </a:ext>
            </a:extLst>
          </p:cNvPr>
          <p:cNvGrpSpPr/>
          <p:nvPr/>
        </p:nvGrpSpPr>
        <p:grpSpPr>
          <a:xfrm>
            <a:off x="282035" y="1805616"/>
            <a:ext cx="5180698" cy="2306547"/>
            <a:chOff x="751897" y="4484466"/>
            <a:chExt cx="13811597" cy="4613094"/>
          </a:xfrm>
        </p:grpSpPr>
        <p:sp>
          <p:nvSpPr>
            <p:cNvPr id="7" name="Subtitle 2">
              <a:extLst>
                <a:ext uri="{FF2B5EF4-FFF2-40B4-BE49-F238E27FC236}">
                  <a16:creationId xmlns:a16="http://schemas.microsoft.com/office/drawing/2014/main" id="{BE83CD15-B4A3-FD46-6FA2-9027DDC3B1D0}"/>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8" name="Rectangle 7">
              <a:extLst>
                <a:ext uri="{FF2B5EF4-FFF2-40B4-BE49-F238E27FC236}">
                  <a16:creationId xmlns:a16="http://schemas.microsoft.com/office/drawing/2014/main" id="{5E0F4D13-2755-5EB7-3F0C-DF33F38CCEE0}"/>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9" name="Rectangle 8">
            <a:extLst>
              <a:ext uri="{FF2B5EF4-FFF2-40B4-BE49-F238E27FC236}">
                <a16:creationId xmlns:a16="http://schemas.microsoft.com/office/drawing/2014/main" id="{6F0675FC-DEEF-76CE-4D42-D8B73497CCF6}"/>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a:extLst>
              <a:ext uri="{FF2B5EF4-FFF2-40B4-BE49-F238E27FC236}">
                <a16:creationId xmlns:a16="http://schemas.microsoft.com/office/drawing/2014/main" id="{83F82DEC-ABCD-64A4-3DC1-DCEC96E73A98}"/>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1" name="TextBox 10">
            <a:extLst>
              <a:ext uri="{FF2B5EF4-FFF2-40B4-BE49-F238E27FC236}">
                <a16:creationId xmlns:a16="http://schemas.microsoft.com/office/drawing/2014/main" id="{2E6161D3-B600-4082-4C0B-DB0D81DFF5D9}"/>
              </a:ext>
            </a:extLst>
          </p:cNvPr>
          <p:cNvSpPr txBox="1"/>
          <p:nvPr/>
        </p:nvSpPr>
        <p:spPr>
          <a:xfrm>
            <a:off x="932461" y="192531"/>
            <a:ext cx="6052323" cy="900553"/>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Disproportionate Impact on Communities of Color</a:t>
            </a:r>
            <a:endParaRPr lang="en-US" sz="2800" b="0" i="0" u="none" strike="noStrike" baseline="30000" dirty="0">
              <a:solidFill>
                <a:srgbClr val="2C318D"/>
              </a:solidFill>
              <a:highlight>
                <a:srgbClr val="FFFF00"/>
              </a:highlight>
            </a:endParaRPr>
          </a:p>
        </p:txBody>
      </p:sp>
      <p:sp>
        <p:nvSpPr>
          <p:cNvPr id="12" name="TextBox 11">
            <a:extLst>
              <a:ext uri="{FF2B5EF4-FFF2-40B4-BE49-F238E27FC236}">
                <a16:creationId xmlns:a16="http://schemas.microsoft.com/office/drawing/2014/main" id="{10B431D9-1947-8564-9905-DF593D377958}"/>
              </a:ext>
            </a:extLst>
          </p:cNvPr>
          <p:cNvSpPr txBox="1"/>
          <p:nvPr/>
        </p:nvSpPr>
        <p:spPr>
          <a:xfrm>
            <a:off x="449223" y="1618643"/>
            <a:ext cx="7060820" cy="3046950"/>
          </a:xfrm>
          <a:prstGeom prst="rect">
            <a:avLst/>
          </a:prstGeom>
          <a:noFill/>
        </p:spPr>
        <p:txBody>
          <a:bodyPr wrap="square" lIns="91406" tIns="45701" rIns="91406" bIns="45701" rtlCol="0">
            <a:spAutoFit/>
          </a:bodyPr>
          <a:lstStyle/>
          <a:p>
            <a:pPr marL="342900" indent="-342900" algn="l">
              <a:buFont typeface="Arial" panose="020B0604020202020204" pitchFamily="34" charset="0"/>
              <a:buChar char="•"/>
            </a:pPr>
            <a:r>
              <a:rPr lang="en-US" sz="2400" dirty="0">
                <a:solidFill>
                  <a:schemeClr val="tx2">
                    <a:lumMod val="65000"/>
                    <a:lumOff val="35000"/>
                  </a:schemeClr>
                </a:solidFill>
                <a:effectLst/>
                <a:ea typeface="Times New Roman" panose="02020603050405020304" pitchFamily="18" charset="0"/>
              </a:rPr>
              <a:t>Domestic violence – 3</a:t>
            </a:r>
            <a:r>
              <a:rPr lang="en-US" sz="2400" baseline="30000" dirty="0">
                <a:solidFill>
                  <a:schemeClr val="tx2">
                    <a:lumMod val="65000"/>
                    <a:lumOff val="35000"/>
                  </a:schemeClr>
                </a:solidFill>
                <a:effectLst/>
                <a:ea typeface="Times New Roman" panose="02020603050405020304" pitchFamily="18" charset="0"/>
              </a:rPr>
              <a:t>rd</a:t>
            </a:r>
            <a:r>
              <a:rPr lang="en-US" sz="2400" dirty="0">
                <a:solidFill>
                  <a:schemeClr val="tx2">
                    <a:lumMod val="65000"/>
                    <a:lumOff val="35000"/>
                  </a:schemeClr>
                </a:solidFill>
                <a:effectLst/>
                <a:ea typeface="Times New Roman" panose="02020603050405020304" pitchFamily="18" charset="0"/>
              </a:rPr>
              <a:t> most common reason for nuisance citation</a:t>
            </a:r>
          </a:p>
          <a:p>
            <a:pPr marL="342900" indent="-342900" algn="l">
              <a:buFont typeface="Arial" panose="020B0604020202020204" pitchFamily="34" charset="0"/>
              <a:buChar char="•"/>
            </a:pPr>
            <a:endParaRPr lang="en-US" sz="2400" dirty="0">
              <a:solidFill>
                <a:schemeClr val="tx2">
                  <a:lumMod val="65000"/>
                  <a:lumOff val="35000"/>
                </a:schemeClr>
              </a:solidFill>
              <a:effectLst/>
              <a:ea typeface="Times New Roman" panose="02020603050405020304" pitchFamily="18" charset="0"/>
            </a:endParaRPr>
          </a:p>
          <a:p>
            <a:pPr marL="342900" indent="-342900" algn="l">
              <a:buFont typeface="Arial" panose="020B0604020202020204" pitchFamily="34" charset="0"/>
              <a:buChar char="•"/>
            </a:pPr>
            <a:r>
              <a:rPr lang="en-US" sz="2400" dirty="0">
                <a:solidFill>
                  <a:schemeClr val="tx2">
                    <a:lumMod val="65000"/>
                    <a:lumOff val="35000"/>
                  </a:schemeClr>
                </a:solidFill>
                <a:ea typeface="Times New Roman" panose="02020603050405020304" pitchFamily="18" charset="0"/>
              </a:rPr>
              <a:t>Survivors evicted or threatened with eviction in 83% of cases when landlords received a citation</a:t>
            </a:r>
          </a:p>
          <a:p>
            <a:pPr marL="342900" indent="-342900" algn="l">
              <a:buFont typeface="Arial" panose="020B0604020202020204" pitchFamily="34" charset="0"/>
              <a:buChar char="•"/>
            </a:pPr>
            <a:endParaRPr lang="en-US" sz="2400" dirty="0">
              <a:solidFill>
                <a:schemeClr val="tx2">
                  <a:lumMod val="65000"/>
                  <a:lumOff val="35000"/>
                </a:schemeClr>
              </a:solidFill>
              <a:ea typeface="Times New Roman" panose="02020603050405020304" pitchFamily="18" charset="0"/>
            </a:endParaRPr>
          </a:p>
          <a:p>
            <a:pPr marL="342900" indent="-342900" algn="l">
              <a:buFont typeface="Arial" panose="020B0604020202020204" pitchFamily="34" charset="0"/>
              <a:buChar char="•"/>
            </a:pPr>
            <a:r>
              <a:rPr lang="en-US" sz="2400" dirty="0">
                <a:solidFill>
                  <a:schemeClr val="tx2">
                    <a:lumMod val="65000"/>
                    <a:lumOff val="35000"/>
                  </a:schemeClr>
                </a:solidFill>
                <a:effectLst/>
                <a:ea typeface="Times New Roman" panose="02020603050405020304" pitchFamily="18" charset="0"/>
              </a:rPr>
              <a:t>Tenant living in majority Black neighborhoods is 3X more likely to receive a nuisance citation</a:t>
            </a:r>
          </a:p>
        </p:txBody>
      </p:sp>
    </p:spTree>
    <p:extLst>
      <p:ext uri="{BB962C8B-B14F-4D97-AF65-F5344CB8AC3E}">
        <p14:creationId xmlns:p14="http://schemas.microsoft.com/office/powerpoint/2010/main" val="263513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182880" y="175240"/>
            <a:ext cx="7556738" cy="9083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915061" y="397088"/>
            <a:ext cx="6069939"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Discriminatory Effects of Ordinances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4" name="TextBox 3">
            <a:extLst>
              <a:ext uri="{FF2B5EF4-FFF2-40B4-BE49-F238E27FC236}">
                <a16:creationId xmlns:a16="http://schemas.microsoft.com/office/drawing/2014/main" id="{358A305B-37C5-2CEF-E4A3-E2BDD60E7028}"/>
              </a:ext>
            </a:extLst>
          </p:cNvPr>
          <p:cNvSpPr txBox="1"/>
          <p:nvPr/>
        </p:nvSpPr>
        <p:spPr>
          <a:xfrm>
            <a:off x="449222" y="1569843"/>
            <a:ext cx="6801969" cy="3847207"/>
          </a:xfrm>
          <a:prstGeom prst="rect">
            <a:avLst/>
          </a:prstGeom>
          <a:noFill/>
        </p:spPr>
        <p:txBody>
          <a:bodyPr wrap="square" rtlCol="0">
            <a:spAutoFit/>
          </a:bodyPr>
          <a:lstStyle/>
          <a:p>
            <a:r>
              <a:rPr lang="en-US" sz="2800" dirty="0">
                <a:solidFill>
                  <a:srgbClr val="2C318D"/>
                </a:solidFill>
              </a:rPr>
              <a:t>Protected classes expected to be affected:</a:t>
            </a:r>
          </a:p>
          <a:p>
            <a:endParaRPr lang="en-US" sz="2400" dirty="0">
              <a:solidFill>
                <a:srgbClr val="2C318D"/>
              </a:solidFill>
            </a:endParaRPr>
          </a:p>
          <a:p>
            <a:pPr marL="342900" indent="-342900">
              <a:buFont typeface="Arial" panose="020B0604020202020204" pitchFamily="34" charset="0"/>
              <a:buChar char="•"/>
            </a:pPr>
            <a:r>
              <a:rPr lang="en-US" sz="2400" dirty="0">
                <a:solidFill>
                  <a:srgbClr val="2C318D"/>
                </a:solidFill>
              </a:rPr>
              <a:t>An estimated 80% of domestic violence victims are women</a:t>
            </a:r>
          </a:p>
          <a:p>
            <a:pPr marL="342900" indent="-342900">
              <a:buFont typeface="Arial" panose="020B0604020202020204" pitchFamily="34" charset="0"/>
              <a:buChar char="•"/>
            </a:pPr>
            <a:endParaRPr lang="en-US" sz="2400" dirty="0">
              <a:solidFill>
                <a:srgbClr val="2C318D"/>
              </a:solidFill>
            </a:endParaRPr>
          </a:p>
          <a:p>
            <a:pPr marL="342900" indent="-342900">
              <a:buFont typeface="Arial" panose="020B0604020202020204" pitchFamily="34" charset="0"/>
              <a:buChar char="•"/>
            </a:pPr>
            <a:r>
              <a:rPr lang="en-US" sz="2400" dirty="0">
                <a:solidFill>
                  <a:srgbClr val="2C318D"/>
                </a:solidFill>
              </a:rPr>
              <a:t>Racial or ethnic minorities may be disproportionately victimized by crime</a:t>
            </a:r>
          </a:p>
          <a:p>
            <a:pPr marL="342900" indent="-342900">
              <a:buFont typeface="Arial" panose="020B0604020202020204" pitchFamily="34" charset="0"/>
              <a:buChar char="•"/>
            </a:pPr>
            <a:endParaRPr lang="en-US" sz="2400" dirty="0">
              <a:solidFill>
                <a:srgbClr val="2C318D"/>
              </a:solidFill>
            </a:endParaRPr>
          </a:p>
          <a:p>
            <a:pPr marL="342900" indent="-342900">
              <a:buFont typeface="Arial" panose="020B0604020202020204" pitchFamily="34" charset="0"/>
              <a:buChar char="•"/>
            </a:pPr>
            <a:r>
              <a:rPr lang="en-US" sz="2400" dirty="0">
                <a:solidFill>
                  <a:srgbClr val="2C318D"/>
                </a:solidFill>
              </a:rPr>
              <a:t>Persons with disabilities who may have a greater likelihood of requiring emergency assistance</a:t>
            </a:r>
          </a:p>
        </p:txBody>
      </p:sp>
    </p:spTree>
    <p:extLst>
      <p:ext uri="{BB962C8B-B14F-4D97-AF65-F5344CB8AC3E}">
        <p14:creationId xmlns:p14="http://schemas.microsoft.com/office/powerpoint/2010/main" val="1714337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98612"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57826"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879533" y="186564"/>
            <a:ext cx="6801555" cy="900553"/>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HUD / CDBG required by AFFH to assess ordinances to prevent housing discrimination</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339047" y="1366463"/>
            <a:ext cx="7060820" cy="5293719"/>
          </a:xfrm>
          <a:prstGeom prst="rect">
            <a:avLst/>
          </a:prstGeom>
          <a:noFill/>
        </p:spPr>
        <p:txBody>
          <a:bodyPr wrap="square" lIns="91406" tIns="45701" rIns="91406" bIns="45701" rtlCol="0">
            <a:spAutoFit/>
          </a:bodyPr>
          <a:lstStyle/>
          <a:p>
            <a:pPr marR="0" lvl="0" algn="just">
              <a:spcBef>
                <a:spcPts val="0"/>
              </a:spcBef>
              <a:spcAft>
                <a:spcPts val="0"/>
              </a:spcAft>
            </a:pPr>
            <a:r>
              <a:rPr lang="en-US" sz="2400" dirty="0">
                <a:solidFill>
                  <a:srgbClr val="2C318D"/>
                </a:solidFill>
                <a:latin typeface="Arial" panose="020B0604020202020204" pitchFamily="34" charset="0"/>
              </a:rPr>
              <a:t>Affirmatively Further Fair Housing (AFFH)</a:t>
            </a:r>
          </a:p>
          <a:p>
            <a:pPr marR="0" lvl="0" algn="just">
              <a:spcBef>
                <a:spcPts val="0"/>
              </a:spcBef>
              <a:spcAft>
                <a:spcPts val="0"/>
              </a:spcAft>
            </a:pPr>
            <a:endParaRPr lang="en-US" sz="1800" dirty="0">
              <a:solidFill>
                <a:srgbClr val="2C318D"/>
              </a:solidFill>
              <a:latin typeface="Arial" panose="020B0604020202020204" pitchFamily="34" charset="0"/>
            </a:endParaRPr>
          </a:p>
          <a:p>
            <a:pPr marR="0" lvl="0" algn="just">
              <a:spcBef>
                <a:spcPts val="0"/>
              </a:spcBef>
              <a:spcAft>
                <a:spcPts val="0"/>
              </a:spcAft>
            </a:pPr>
            <a:r>
              <a:rPr lang="en-US" sz="1800" dirty="0">
                <a:solidFill>
                  <a:srgbClr val="2C318D"/>
                </a:solidFill>
                <a:latin typeface="Arial" panose="020B0604020202020204" pitchFamily="34" charset="0"/>
              </a:rPr>
              <a:t>The Fair Housing Act prohibits discrimination in housing choice and opportunity on the basis of seven protected classes:  </a:t>
            </a:r>
          </a:p>
          <a:p>
            <a:pPr marR="0" lvl="0" algn="just">
              <a:spcBef>
                <a:spcPts val="0"/>
              </a:spcBef>
              <a:spcAft>
                <a:spcPts val="0"/>
              </a:spcAft>
            </a:pPr>
            <a:endParaRPr lang="en-US" sz="1800" dirty="0">
              <a:solidFill>
                <a:srgbClr val="2C318D"/>
              </a:solidFill>
              <a:latin typeface="Arial" panose="020B0604020202020204" pitchFamily="34" charset="0"/>
            </a:endParaRP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Race</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Color</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Religion</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National Origin</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Sex</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Disability</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Familial Status</a:t>
            </a:r>
          </a:p>
          <a:p>
            <a:pPr lvl="1" algn="just"/>
            <a:endParaRPr lang="en-US" sz="1800" dirty="0">
              <a:solidFill>
                <a:srgbClr val="2C318D"/>
              </a:solidFill>
              <a:latin typeface="Arial" panose="020B0604020202020204" pitchFamily="34" charset="0"/>
            </a:endParaRPr>
          </a:p>
          <a:p>
            <a:pPr algn="just"/>
            <a:r>
              <a:rPr lang="en-US" sz="1800" dirty="0">
                <a:solidFill>
                  <a:srgbClr val="2C318D"/>
                </a:solidFill>
                <a:latin typeface="Arial" panose="020B0604020202020204" pitchFamily="34" charset="0"/>
              </a:rPr>
              <a:t>In addition, the Act and the U.S. Department of Housing and Urban Development (HUD) require recipients of assistance to take meaningful action to overcome discrimination and barriers to fair housing choice.  </a:t>
            </a:r>
          </a:p>
          <a:p>
            <a:pPr algn="just"/>
            <a:endParaRPr lang="en-US" sz="1800" dirty="0">
              <a:solidFill>
                <a:srgbClr val="2C318D"/>
              </a:solidFill>
              <a:latin typeface="Arial" panose="020B0604020202020204" pitchFamily="34" charset="0"/>
            </a:endParaRPr>
          </a:p>
          <a:p>
            <a:pPr algn="just"/>
            <a:r>
              <a:rPr lang="en-US" sz="1800" dirty="0">
                <a:solidFill>
                  <a:srgbClr val="2C318D"/>
                </a:solidFill>
                <a:latin typeface="Arial" panose="020B0604020202020204" pitchFamily="34" charset="0"/>
              </a:rPr>
              <a:t>Recipients of CDBG assistance must certify that they will affirmatively further fair housing.</a:t>
            </a:r>
          </a:p>
        </p:txBody>
      </p:sp>
    </p:spTree>
    <p:extLst>
      <p:ext uri="{BB962C8B-B14F-4D97-AF65-F5344CB8AC3E}">
        <p14:creationId xmlns:p14="http://schemas.microsoft.com/office/powerpoint/2010/main" val="2806088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879534" y="420493"/>
            <a:ext cx="6069939"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Assessing Ordinances as Part of AFFH</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190500" y="1366463"/>
            <a:ext cx="7524749" cy="4616610"/>
          </a:xfrm>
          <a:prstGeom prst="rect">
            <a:avLst/>
          </a:prstGeom>
          <a:noFill/>
        </p:spPr>
        <p:txBody>
          <a:bodyPr wrap="square" lIns="91406" tIns="45701" rIns="91406" bIns="45701" rtlCol="0">
            <a:spAutoFit/>
          </a:bodyPr>
          <a:lstStyle/>
          <a:p>
            <a:pPr algn="l"/>
            <a:r>
              <a:rPr lang="en-US" sz="2400" b="0" i="0" u="none" strike="noStrike" baseline="0" dirty="0">
                <a:solidFill>
                  <a:srgbClr val="2C318D"/>
                </a:solidFill>
              </a:rPr>
              <a:t>In conducting assessments of fair housing, local governments should assess their nuisance and/or crime-free housing ordinances.</a:t>
            </a:r>
          </a:p>
          <a:p>
            <a:pPr algn="l"/>
            <a:endParaRPr lang="en-US" sz="22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Review how nuisance ordinance and crime-free housing ordinances are enforced.</a:t>
            </a:r>
          </a:p>
          <a:p>
            <a:pPr marL="342900" indent="-342900" algn="l">
              <a:buFont typeface="Arial" panose="020B0604020202020204" pitchFamily="34" charset="0"/>
              <a:buChar char="•"/>
            </a:pPr>
            <a:endParaRPr lang="en-US" sz="20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Consider how these ordinances affect access to housing and access to police, medical and other services based on sex, race, national origin, disability, and other protected classes.</a:t>
            </a:r>
            <a:endParaRPr lang="en-US" sz="2000" dirty="0">
              <a:solidFill>
                <a:srgbClr val="2C318D"/>
              </a:solidFill>
              <a:effectLst/>
              <a:ea typeface="Times New Roman" panose="02020603050405020304" pitchFamily="18" charset="0"/>
            </a:endParaRPr>
          </a:p>
          <a:p>
            <a:pPr marR="0" lvl="0" algn="just">
              <a:spcBef>
                <a:spcPts val="0"/>
              </a:spcBef>
              <a:spcAft>
                <a:spcPts val="0"/>
              </a:spcAft>
            </a:pPr>
            <a:endParaRPr lang="en-US" sz="2000" dirty="0">
              <a:solidFill>
                <a:srgbClr val="2C318D"/>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000" dirty="0">
                <a:solidFill>
                  <a:srgbClr val="2C318D"/>
                </a:solidFill>
                <a:ea typeface="Times New Roman" panose="02020603050405020304" pitchFamily="18" charset="0"/>
              </a:rPr>
              <a:t>Local governments may consider repealing nuisance and crime-free ordinances that require or encourage evictions for use of emergency services by domestic violence or other crime victims.</a:t>
            </a:r>
            <a:endParaRPr lang="en-US" sz="2000" dirty="0">
              <a:solidFill>
                <a:srgbClr val="2C318D"/>
              </a:solidFill>
              <a:effectLst/>
              <a:ea typeface="Times New Roman" panose="02020603050405020304" pitchFamily="18" charset="0"/>
            </a:endParaRPr>
          </a:p>
        </p:txBody>
      </p:sp>
    </p:spTree>
    <p:extLst>
      <p:ext uri="{BB962C8B-B14F-4D97-AF65-F5344CB8AC3E}">
        <p14:creationId xmlns:p14="http://schemas.microsoft.com/office/powerpoint/2010/main" val="351033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73152" y="163262"/>
            <a:ext cx="7642764" cy="86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05692" y="388189"/>
            <a:ext cx="6069939"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Discriminatory Effects of Ordinances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4" name="TextBox 3">
            <a:extLst>
              <a:ext uri="{FF2B5EF4-FFF2-40B4-BE49-F238E27FC236}">
                <a16:creationId xmlns:a16="http://schemas.microsoft.com/office/drawing/2014/main" id="{EEFCCDE7-6B04-CC07-DFB9-6519999A0E38}"/>
              </a:ext>
            </a:extLst>
          </p:cNvPr>
          <p:cNvSpPr txBox="1"/>
          <p:nvPr/>
        </p:nvSpPr>
        <p:spPr>
          <a:xfrm>
            <a:off x="321011" y="1473118"/>
            <a:ext cx="7030765" cy="4524315"/>
          </a:xfrm>
          <a:prstGeom prst="rect">
            <a:avLst/>
          </a:prstGeom>
          <a:noFill/>
        </p:spPr>
        <p:txBody>
          <a:bodyPr wrap="square" rtlCol="0">
            <a:spAutoFit/>
          </a:bodyPr>
          <a:lstStyle/>
          <a:p>
            <a:r>
              <a:rPr lang="en-US" sz="2800" dirty="0">
                <a:solidFill>
                  <a:srgbClr val="2C318D"/>
                </a:solidFill>
              </a:rPr>
              <a:t>Intentional Discrimination</a:t>
            </a:r>
          </a:p>
          <a:p>
            <a:endParaRPr lang="en-US" sz="2000" dirty="0">
              <a:solidFill>
                <a:srgbClr val="2C318D"/>
              </a:solidFill>
            </a:endParaRPr>
          </a:p>
          <a:p>
            <a:r>
              <a:rPr lang="en-US" sz="2000" dirty="0">
                <a:solidFill>
                  <a:srgbClr val="2C318D"/>
                </a:solidFill>
              </a:rPr>
              <a:t>A local government may violate the Fair Housing Act, if it intentionally discriminates in its adoption or enforcement of a nuisance or crime-free housing ordinance.</a:t>
            </a:r>
          </a:p>
          <a:p>
            <a:endParaRPr lang="en-US" sz="2000" dirty="0">
              <a:solidFill>
                <a:srgbClr val="2C318D"/>
              </a:solidFill>
            </a:endParaRPr>
          </a:p>
          <a:p>
            <a:r>
              <a:rPr lang="en-US" sz="2000" dirty="0">
                <a:solidFill>
                  <a:srgbClr val="2C318D"/>
                </a:solidFill>
              </a:rPr>
              <a:t>Two types of intentional discrimination:</a:t>
            </a:r>
          </a:p>
          <a:p>
            <a:endParaRPr lang="en-US" sz="2000" dirty="0">
              <a:solidFill>
                <a:srgbClr val="2C318D"/>
              </a:solidFill>
            </a:endParaRPr>
          </a:p>
          <a:p>
            <a:pPr marL="726871" lvl="1" indent="-342900">
              <a:buFont typeface="Arial" panose="020B0604020202020204" pitchFamily="34" charset="0"/>
              <a:buChar char="•"/>
            </a:pPr>
            <a:r>
              <a:rPr lang="en-US" sz="2000" dirty="0">
                <a:solidFill>
                  <a:srgbClr val="2C318D"/>
                </a:solidFill>
              </a:rPr>
              <a:t>A local government </a:t>
            </a:r>
            <a:r>
              <a:rPr lang="en-US" sz="2000" i="1" dirty="0">
                <a:solidFill>
                  <a:srgbClr val="2C318D"/>
                </a:solidFill>
              </a:rPr>
              <a:t>enacts</a:t>
            </a:r>
            <a:r>
              <a:rPr lang="en-US" sz="2000" dirty="0">
                <a:solidFill>
                  <a:srgbClr val="2C318D"/>
                </a:solidFill>
              </a:rPr>
              <a:t> a nuisance ordinance or crime-free housing ordinance.</a:t>
            </a:r>
          </a:p>
          <a:p>
            <a:pPr marL="726871" lvl="1" indent="-342900">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dirty="0">
                <a:solidFill>
                  <a:srgbClr val="2C318D"/>
                </a:solidFill>
              </a:rPr>
              <a:t>A local government </a:t>
            </a:r>
            <a:r>
              <a:rPr lang="en-US" sz="2000" i="1" dirty="0">
                <a:solidFill>
                  <a:srgbClr val="2C318D"/>
                </a:solidFill>
              </a:rPr>
              <a:t>enforces</a:t>
            </a:r>
            <a:r>
              <a:rPr lang="en-US" sz="2000" dirty="0">
                <a:solidFill>
                  <a:srgbClr val="2C318D"/>
                </a:solidFill>
              </a:rPr>
              <a:t> a nuisance or crime-free housing ordinance in a discriminatory manner.</a:t>
            </a:r>
          </a:p>
          <a:p>
            <a:endParaRPr lang="en-US" sz="2000" dirty="0">
              <a:solidFill>
                <a:srgbClr val="2C318D"/>
              </a:solidFill>
            </a:endParaRPr>
          </a:p>
        </p:txBody>
      </p:sp>
    </p:spTree>
    <p:extLst>
      <p:ext uri="{BB962C8B-B14F-4D97-AF65-F5344CB8AC3E}">
        <p14:creationId xmlns:p14="http://schemas.microsoft.com/office/powerpoint/2010/main" val="2555446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1B03474-F084-82EA-1713-61A69206963C}"/>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6" name="Rectangle 5">
            <a:extLst>
              <a:ext uri="{FF2B5EF4-FFF2-40B4-BE49-F238E27FC236}">
                <a16:creationId xmlns:a16="http://schemas.microsoft.com/office/drawing/2014/main" id="{03FB13A1-7834-552B-B8AD-0303BB63BF66}"/>
              </a:ext>
            </a:extLst>
          </p:cNvPr>
          <p:cNvSpPr/>
          <p:nvPr/>
        </p:nvSpPr>
        <p:spPr>
          <a:xfrm flipH="1">
            <a:off x="73152" y="163262"/>
            <a:ext cx="7642764" cy="86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7" name="TextBox 6">
            <a:extLst>
              <a:ext uri="{FF2B5EF4-FFF2-40B4-BE49-F238E27FC236}">
                <a16:creationId xmlns:a16="http://schemas.microsoft.com/office/drawing/2014/main" id="{D49A33FB-3E7A-E734-5B44-0C9A76955A6E}"/>
              </a:ext>
            </a:extLst>
          </p:cNvPr>
          <p:cNvSpPr txBox="1"/>
          <p:nvPr/>
        </p:nvSpPr>
        <p:spPr>
          <a:xfrm>
            <a:off x="1004831" y="380789"/>
            <a:ext cx="5580833"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Nuisance conduct example</a:t>
            </a:r>
          </a:p>
        </p:txBody>
      </p:sp>
      <p:grpSp>
        <p:nvGrpSpPr>
          <p:cNvPr id="8" name="Group 7">
            <a:extLst>
              <a:ext uri="{FF2B5EF4-FFF2-40B4-BE49-F238E27FC236}">
                <a16:creationId xmlns:a16="http://schemas.microsoft.com/office/drawing/2014/main" id="{03A87856-85EF-7143-3015-3EC11ECE756A}"/>
              </a:ext>
            </a:extLst>
          </p:cNvPr>
          <p:cNvGrpSpPr/>
          <p:nvPr/>
        </p:nvGrpSpPr>
        <p:grpSpPr>
          <a:xfrm>
            <a:off x="282035" y="1805616"/>
            <a:ext cx="5180698" cy="2306547"/>
            <a:chOff x="751897" y="4484466"/>
            <a:chExt cx="13811597" cy="4613094"/>
          </a:xfrm>
        </p:grpSpPr>
        <p:sp>
          <p:nvSpPr>
            <p:cNvPr id="9" name="Subtitle 2">
              <a:extLst>
                <a:ext uri="{FF2B5EF4-FFF2-40B4-BE49-F238E27FC236}">
                  <a16:creationId xmlns:a16="http://schemas.microsoft.com/office/drawing/2014/main" id="{7463F302-B02B-B088-95C7-9650B93FC5C6}"/>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0" name="Rectangle 9">
              <a:extLst>
                <a:ext uri="{FF2B5EF4-FFF2-40B4-BE49-F238E27FC236}">
                  <a16:creationId xmlns:a16="http://schemas.microsoft.com/office/drawing/2014/main" id="{EED39114-A409-167B-333A-E0E2F3A3BFE7}"/>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1" name="Rectangle 10">
            <a:extLst>
              <a:ext uri="{FF2B5EF4-FFF2-40B4-BE49-F238E27FC236}">
                <a16:creationId xmlns:a16="http://schemas.microsoft.com/office/drawing/2014/main" id="{F31ED61C-5FCD-99D5-A12D-719ECB34404D}"/>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2" name="Picture 11">
            <a:extLst>
              <a:ext uri="{FF2B5EF4-FFF2-40B4-BE49-F238E27FC236}">
                <a16:creationId xmlns:a16="http://schemas.microsoft.com/office/drawing/2014/main" id="{F7EC0A24-AD2E-2D69-0F51-32BA6A81290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3" name="TextBox 12">
            <a:extLst>
              <a:ext uri="{FF2B5EF4-FFF2-40B4-BE49-F238E27FC236}">
                <a16:creationId xmlns:a16="http://schemas.microsoft.com/office/drawing/2014/main" id="{85FE8502-F54E-AA0A-8CB1-A45467AA0BB4}"/>
              </a:ext>
            </a:extLst>
          </p:cNvPr>
          <p:cNvSpPr txBox="1"/>
          <p:nvPr/>
        </p:nvSpPr>
        <p:spPr>
          <a:xfrm>
            <a:off x="41762" y="1296416"/>
            <a:ext cx="7598378" cy="4832092"/>
          </a:xfrm>
          <a:prstGeom prst="rect">
            <a:avLst/>
          </a:prstGeom>
          <a:noFill/>
        </p:spPr>
        <p:txBody>
          <a:bodyPr wrap="square" rtlCol="0">
            <a:spAutoFit/>
          </a:bodyPr>
          <a:lstStyle/>
          <a:p>
            <a:r>
              <a:rPr lang="en-US" sz="2400" dirty="0">
                <a:solidFill>
                  <a:srgbClr val="2C318D"/>
                </a:solidFill>
              </a:rPr>
              <a:t>Veronica moved into a new apartment with her two small children. Her abusive ex-partner often arrives during dinner demanding to see the kids. Often, he turns violent.</a:t>
            </a:r>
          </a:p>
          <a:p>
            <a:endParaRPr lang="en-US" sz="2000" dirty="0">
              <a:solidFill>
                <a:srgbClr val="2C318D"/>
              </a:solidFill>
            </a:endParaRPr>
          </a:p>
          <a:p>
            <a:r>
              <a:rPr lang="en-US" sz="2400" dirty="0">
                <a:solidFill>
                  <a:srgbClr val="2C318D"/>
                </a:solidFill>
              </a:rPr>
              <a:t>One month, the neighbors called police three times due to the loud shouting and disruptive noises in the apartment. Veronica’s landlord issued </a:t>
            </a:r>
            <a:r>
              <a:rPr lang="en-US" sz="2400" i="1" dirty="0">
                <a:solidFill>
                  <a:srgbClr val="2C318D"/>
                </a:solidFill>
              </a:rPr>
              <a:t>her</a:t>
            </a:r>
            <a:r>
              <a:rPr lang="en-US" sz="2400" dirty="0">
                <a:solidFill>
                  <a:srgbClr val="2C318D"/>
                </a:solidFill>
              </a:rPr>
              <a:t> a nuisance citation and threatened eviction for “disturbing the peace.”  </a:t>
            </a:r>
          </a:p>
          <a:p>
            <a:endParaRPr lang="en-US" sz="2000" dirty="0">
              <a:solidFill>
                <a:srgbClr val="2C318D"/>
              </a:solidFill>
            </a:endParaRPr>
          </a:p>
          <a:p>
            <a:r>
              <a:rPr lang="en-US" sz="2000" dirty="0">
                <a:solidFill>
                  <a:srgbClr val="2C318D"/>
                </a:solidFill>
              </a:rPr>
              <a:t>The local nuisance ordinance states property owners are fined, when emergency services calls occur five or more times a year. </a:t>
            </a:r>
          </a:p>
          <a:p>
            <a:endParaRPr lang="en-US" sz="2000" dirty="0">
              <a:solidFill>
                <a:srgbClr val="2C318D"/>
              </a:solidFill>
            </a:endParaRPr>
          </a:p>
          <a:p>
            <a:r>
              <a:rPr lang="en-US" sz="2000" dirty="0">
                <a:solidFill>
                  <a:srgbClr val="2C318D"/>
                </a:solidFill>
              </a:rPr>
              <a:t>“Domestic violence” was not included in the definition of “nuisance” conduct; nor was an exemption for domestic violence survivors listed.</a:t>
            </a:r>
          </a:p>
        </p:txBody>
      </p:sp>
    </p:spTree>
    <p:extLst>
      <p:ext uri="{BB962C8B-B14F-4D97-AF65-F5344CB8AC3E}">
        <p14:creationId xmlns:p14="http://schemas.microsoft.com/office/powerpoint/2010/main" val="2594258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CB0B3D5-6EB1-19D5-F5A0-5D9450F9E6D2}"/>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88DE767D-2A91-872E-8D2E-642038625A26}"/>
              </a:ext>
            </a:extLst>
          </p:cNvPr>
          <p:cNvSpPr/>
          <p:nvPr/>
        </p:nvSpPr>
        <p:spPr>
          <a:xfrm flipH="1">
            <a:off x="73152" y="163262"/>
            <a:ext cx="7642764" cy="86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2FC0598E-615F-98C6-9122-0162FA522E27}"/>
              </a:ext>
            </a:extLst>
          </p:cNvPr>
          <p:cNvSpPr txBox="1"/>
          <p:nvPr/>
        </p:nvSpPr>
        <p:spPr>
          <a:xfrm>
            <a:off x="1004831" y="380789"/>
            <a:ext cx="5580833"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Domestic violence examples</a:t>
            </a:r>
          </a:p>
        </p:txBody>
      </p:sp>
      <p:grpSp>
        <p:nvGrpSpPr>
          <p:cNvPr id="6" name="Group 5">
            <a:extLst>
              <a:ext uri="{FF2B5EF4-FFF2-40B4-BE49-F238E27FC236}">
                <a16:creationId xmlns:a16="http://schemas.microsoft.com/office/drawing/2014/main" id="{17332E0A-3E97-74E2-27B7-F4596C97ABCF}"/>
              </a:ext>
            </a:extLst>
          </p:cNvPr>
          <p:cNvGrpSpPr/>
          <p:nvPr/>
        </p:nvGrpSpPr>
        <p:grpSpPr>
          <a:xfrm>
            <a:off x="282035" y="1805616"/>
            <a:ext cx="5180698" cy="2306547"/>
            <a:chOff x="751897" y="4484466"/>
            <a:chExt cx="13811597" cy="4613094"/>
          </a:xfrm>
        </p:grpSpPr>
        <p:sp>
          <p:nvSpPr>
            <p:cNvPr id="7" name="Subtitle 2">
              <a:extLst>
                <a:ext uri="{FF2B5EF4-FFF2-40B4-BE49-F238E27FC236}">
                  <a16:creationId xmlns:a16="http://schemas.microsoft.com/office/drawing/2014/main" id="{9DF30478-6F0A-0F4F-4C87-F8D4691493C1}"/>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8" name="Rectangle 7">
              <a:extLst>
                <a:ext uri="{FF2B5EF4-FFF2-40B4-BE49-F238E27FC236}">
                  <a16:creationId xmlns:a16="http://schemas.microsoft.com/office/drawing/2014/main" id="{70035885-E943-B5E9-99CE-BF139AF73B84}"/>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9" name="Rectangle 8">
            <a:extLst>
              <a:ext uri="{FF2B5EF4-FFF2-40B4-BE49-F238E27FC236}">
                <a16:creationId xmlns:a16="http://schemas.microsoft.com/office/drawing/2014/main" id="{760AB2F8-61B1-05F3-7871-011D4BF151DC}"/>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a:extLst>
              <a:ext uri="{FF2B5EF4-FFF2-40B4-BE49-F238E27FC236}">
                <a16:creationId xmlns:a16="http://schemas.microsoft.com/office/drawing/2014/main" id="{27DBBA31-972F-B6A3-F3BF-548466F463A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1" name="TextBox 10">
            <a:extLst>
              <a:ext uri="{FF2B5EF4-FFF2-40B4-BE49-F238E27FC236}">
                <a16:creationId xmlns:a16="http://schemas.microsoft.com/office/drawing/2014/main" id="{31A7F78B-11FC-E96C-0B15-ABE2619ECD60}"/>
              </a:ext>
            </a:extLst>
          </p:cNvPr>
          <p:cNvSpPr txBox="1"/>
          <p:nvPr/>
        </p:nvSpPr>
        <p:spPr>
          <a:xfrm>
            <a:off x="117538" y="1234452"/>
            <a:ext cx="7553991" cy="5232202"/>
          </a:xfrm>
          <a:prstGeom prst="rect">
            <a:avLst/>
          </a:prstGeom>
          <a:noFill/>
        </p:spPr>
        <p:txBody>
          <a:bodyPr wrap="square" rtlCol="0">
            <a:spAutoFit/>
          </a:bodyPr>
          <a:lstStyle/>
          <a:p>
            <a:r>
              <a:rPr lang="en-US" sz="2400" b="1" dirty="0">
                <a:solidFill>
                  <a:srgbClr val="2C318D"/>
                </a:solidFill>
              </a:rPr>
              <a:t>Example One:</a:t>
            </a:r>
          </a:p>
          <a:p>
            <a:r>
              <a:rPr lang="en-US" sz="2200" dirty="0">
                <a:solidFill>
                  <a:srgbClr val="2C318D"/>
                </a:solidFill>
              </a:rPr>
              <a:t>Lakisha has an abusive ex-partner. If she calls the police to get him out of her house, she would be evicted</a:t>
            </a:r>
          </a:p>
          <a:p>
            <a:endParaRPr lang="en-US" sz="2200" dirty="0">
              <a:solidFill>
                <a:srgbClr val="2C318D"/>
              </a:solidFill>
            </a:endParaRPr>
          </a:p>
          <a:p>
            <a:r>
              <a:rPr lang="en-US" sz="2000" dirty="0">
                <a:solidFill>
                  <a:srgbClr val="2C318D"/>
                </a:solidFill>
              </a:rPr>
              <a:t>If she physically tries to remove him, and someone calls 911. She would be evicted, even without a conviction. </a:t>
            </a:r>
          </a:p>
          <a:p>
            <a:endParaRPr lang="en-US" sz="2200" dirty="0">
              <a:solidFill>
                <a:srgbClr val="2C318D"/>
              </a:solidFill>
            </a:endParaRPr>
          </a:p>
          <a:p>
            <a:r>
              <a:rPr lang="en-US" sz="2400" b="1" dirty="0">
                <a:solidFill>
                  <a:srgbClr val="2C318D"/>
                </a:solidFill>
              </a:rPr>
              <a:t>Example Two:</a:t>
            </a:r>
          </a:p>
          <a:p>
            <a:r>
              <a:rPr lang="en-US" sz="2200" dirty="0">
                <a:solidFill>
                  <a:srgbClr val="2C318D"/>
                </a:solidFill>
              </a:rPr>
              <a:t>The landlord is evicting Sheila, who has placed numerous help calls with the police. </a:t>
            </a:r>
          </a:p>
          <a:p>
            <a:endParaRPr lang="en-US" sz="2200" dirty="0">
              <a:solidFill>
                <a:srgbClr val="2C318D"/>
              </a:solidFill>
            </a:endParaRPr>
          </a:p>
          <a:p>
            <a:r>
              <a:rPr lang="en-US" sz="2000" dirty="0">
                <a:solidFill>
                  <a:srgbClr val="2C318D"/>
                </a:solidFill>
              </a:rPr>
              <a:t>The landlord says, “she has been beaten by her ‘man’ who kicks in doors and goes to jail for 1 or 2 days….We suggested she obtain a gun and </a:t>
            </a:r>
            <a:r>
              <a:rPr lang="en-US" sz="2000" i="1" dirty="0">
                <a:solidFill>
                  <a:srgbClr val="2C318D"/>
                </a:solidFill>
              </a:rPr>
              <a:t>kill him in self-defense</a:t>
            </a:r>
            <a:r>
              <a:rPr lang="en-US" sz="2000" dirty="0">
                <a:solidFill>
                  <a:srgbClr val="2C318D"/>
                </a:solidFill>
              </a:rPr>
              <a:t>, </a:t>
            </a:r>
            <a:r>
              <a:rPr lang="en-US" sz="2000" i="1" dirty="0">
                <a:solidFill>
                  <a:srgbClr val="2C318D"/>
                </a:solidFill>
              </a:rPr>
              <a:t>but evidently </a:t>
            </a:r>
            <a:r>
              <a:rPr lang="en-US" sz="2000" dirty="0">
                <a:solidFill>
                  <a:srgbClr val="2C318D"/>
                </a:solidFill>
              </a:rPr>
              <a:t>[sic] </a:t>
            </a:r>
            <a:r>
              <a:rPr lang="en-US" sz="2000" i="1" dirty="0">
                <a:solidFill>
                  <a:srgbClr val="2C318D"/>
                </a:solidFill>
              </a:rPr>
              <a:t>she hasn’t. </a:t>
            </a:r>
            <a:r>
              <a:rPr lang="en-US" sz="2000" dirty="0">
                <a:solidFill>
                  <a:srgbClr val="2C318D"/>
                </a:solidFill>
              </a:rPr>
              <a:t>Therefore, we are evicting her.”</a:t>
            </a:r>
          </a:p>
        </p:txBody>
      </p:sp>
    </p:spTree>
    <p:extLst>
      <p:ext uri="{BB962C8B-B14F-4D97-AF65-F5344CB8AC3E}">
        <p14:creationId xmlns:p14="http://schemas.microsoft.com/office/powerpoint/2010/main" val="3288968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6" name="TextBox 5">
            <a:extLst>
              <a:ext uri="{FF2B5EF4-FFF2-40B4-BE49-F238E27FC236}">
                <a16:creationId xmlns:a16="http://schemas.microsoft.com/office/drawing/2014/main" id="{AD873D38-EAE9-FBA4-C3A3-E674E26D0BEC}"/>
              </a:ext>
            </a:extLst>
          </p:cNvPr>
          <p:cNvSpPr txBox="1"/>
          <p:nvPr/>
        </p:nvSpPr>
        <p:spPr>
          <a:xfrm>
            <a:off x="915063" y="330656"/>
            <a:ext cx="3840951"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CDBG Requirements</a:t>
            </a:r>
            <a:endParaRPr lang="en-US" sz="2800" b="0" i="0" u="none" strike="noStrike" baseline="30000" dirty="0">
              <a:solidFill>
                <a:srgbClr val="2C318D"/>
              </a:solidFill>
              <a:highlight>
                <a:srgbClr val="FFFF00"/>
              </a:highlight>
            </a:endParaRPr>
          </a:p>
        </p:txBody>
      </p:sp>
      <p:sp>
        <p:nvSpPr>
          <p:cNvPr id="7" name="TextBox 6">
            <a:extLst>
              <a:ext uri="{FF2B5EF4-FFF2-40B4-BE49-F238E27FC236}">
                <a16:creationId xmlns:a16="http://schemas.microsoft.com/office/drawing/2014/main" id="{214CA3A9-9611-A17F-EF49-1AC9756B5763}"/>
              </a:ext>
            </a:extLst>
          </p:cNvPr>
          <p:cNvSpPr txBox="1"/>
          <p:nvPr/>
        </p:nvSpPr>
        <p:spPr>
          <a:xfrm>
            <a:off x="384093" y="1423991"/>
            <a:ext cx="7060820" cy="3877946"/>
          </a:xfrm>
          <a:prstGeom prst="rect">
            <a:avLst/>
          </a:prstGeom>
          <a:noFill/>
        </p:spPr>
        <p:txBody>
          <a:bodyPr wrap="square" lIns="91406" tIns="45701" rIns="91406" bIns="45701" rtlCol="0">
            <a:spAutoFit/>
          </a:bodyPr>
          <a:lstStyle/>
          <a:p>
            <a:pPr algn="l"/>
            <a:r>
              <a:rPr lang="en-US" sz="2400" b="0" i="0" u="none" strike="noStrike" baseline="0" dirty="0">
                <a:solidFill>
                  <a:srgbClr val="2C318D"/>
                </a:solidFill>
              </a:rPr>
              <a:t>The VAWA law requires CDBG recipients to</a:t>
            </a:r>
          </a:p>
          <a:p>
            <a:pPr algn="l"/>
            <a:endParaRPr lang="en-US" sz="2400" dirty="0">
              <a:solidFill>
                <a:srgbClr val="2C318D"/>
              </a:solidFill>
            </a:endParaRPr>
          </a:p>
          <a:p>
            <a:pPr marL="342900" indent="-342900" algn="l">
              <a:buFont typeface="Arial" panose="020B0604020202020204" pitchFamily="34" charset="0"/>
              <a:buChar char="•"/>
            </a:pPr>
            <a:r>
              <a:rPr lang="en-US" sz="2000" b="0" i="0" u="none" strike="noStrike" baseline="0" dirty="0">
                <a:solidFill>
                  <a:schemeClr val="tx2">
                    <a:lumMod val="65000"/>
                    <a:lumOff val="35000"/>
                  </a:schemeClr>
                </a:solidFill>
              </a:rPr>
              <a:t>Report on the existence of laws or policies that they or their subgrantees (or state grant recipients) adopted that impose penalties on requests for law enforcement or emergency assistance or based on criminal activity that occurred at a covered property.</a:t>
            </a:r>
            <a:endParaRPr lang="en-US" sz="2000" dirty="0">
              <a:solidFill>
                <a:schemeClr val="tx2">
                  <a:lumMod val="65000"/>
                  <a:lumOff val="35000"/>
                </a:schemeClr>
              </a:solidFill>
              <a:effectLst/>
              <a:ea typeface="Times New Roman" panose="02020603050405020304" pitchFamily="18" charset="0"/>
            </a:endParaRPr>
          </a:p>
          <a:p>
            <a:pPr marR="0" lvl="0" algn="just">
              <a:spcBef>
                <a:spcPts val="0"/>
              </a:spcBef>
              <a:spcAft>
                <a:spcPts val="0"/>
              </a:spcAft>
            </a:pPr>
            <a:endParaRPr lang="en-US" sz="2000" dirty="0">
              <a:solidFill>
                <a:schemeClr val="tx2">
                  <a:lumMod val="65000"/>
                  <a:lumOff val="35000"/>
                </a:schemeClr>
              </a:solidFill>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000" dirty="0">
                <a:solidFill>
                  <a:schemeClr val="tx2">
                    <a:lumMod val="65000"/>
                    <a:lumOff val="35000"/>
                  </a:schemeClr>
                </a:solidFill>
                <a:ea typeface="Times New Roman" panose="02020603050405020304" pitchFamily="18" charset="0"/>
              </a:rPr>
              <a:t>Certify that they and their subgrantees are in compliance or describe the steps that they and their subgrantees must take to comply </a:t>
            </a:r>
            <a:r>
              <a:rPr lang="en-US" sz="2000" i="1" dirty="0">
                <a:solidFill>
                  <a:schemeClr val="tx2">
                    <a:lumMod val="65000"/>
                    <a:lumOff val="35000"/>
                  </a:schemeClr>
                </a:solidFill>
                <a:ea typeface="Times New Roman" panose="02020603050405020304" pitchFamily="18" charset="0"/>
              </a:rPr>
              <a:t>within 180 days of the report to HUD</a:t>
            </a:r>
            <a:r>
              <a:rPr lang="en-US" sz="2000" dirty="0">
                <a:solidFill>
                  <a:schemeClr val="tx2">
                    <a:lumMod val="65000"/>
                    <a:lumOff val="35000"/>
                  </a:schemeClr>
                </a:solidFill>
                <a:ea typeface="Times New Roman" panose="02020603050405020304" pitchFamily="18" charset="0"/>
              </a:rPr>
              <a:t>.</a:t>
            </a:r>
          </a:p>
          <a:p>
            <a:pPr marL="342900" marR="0" lvl="0" indent="-342900" algn="just">
              <a:spcBef>
                <a:spcPts val="0"/>
              </a:spcBef>
              <a:spcAft>
                <a:spcPts val="0"/>
              </a:spcAft>
              <a:buFont typeface="Arial" panose="020B0604020202020204" pitchFamily="34" charset="0"/>
              <a:buChar char="•"/>
            </a:pPr>
            <a:endParaRPr lang="en-US" sz="1800" dirty="0">
              <a:solidFill>
                <a:schemeClr val="tx2">
                  <a:lumMod val="65000"/>
                  <a:lumOff val="35000"/>
                </a:schemeClr>
              </a:solidFill>
              <a:effectLst/>
              <a:ea typeface="Times New Roman" panose="02020603050405020304" pitchFamily="18" charset="0"/>
            </a:endParaRPr>
          </a:p>
        </p:txBody>
      </p:sp>
    </p:spTree>
    <p:extLst>
      <p:ext uri="{BB962C8B-B14F-4D97-AF65-F5344CB8AC3E}">
        <p14:creationId xmlns:p14="http://schemas.microsoft.com/office/powerpoint/2010/main" val="2818764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2BA5E8B-41E6-0247-AD63-FE68C8AC7C94}"/>
              </a:ext>
            </a:extLst>
          </p:cNvPr>
          <p:cNvSpPr>
            <a:spLocks noGrp="1"/>
          </p:cNvSpPr>
          <p:nvPr>
            <p:ph type="pic" sz="quarter" idx="10"/>
          </p:nvPr>
        </p:nvSpPr>
        <p:spPr/>
      </p:sp>
      <p:sp>
        <p:nvSpPr>
          <p:cNvPr id="3" name="Rectangle 2">
            <a:extLst>
              <a:ext uri="{FF2B5EF4-FFF2-40B4-BE49-F238E27FC236}">
                <a16:creationId xmlns:a16="http://schemas.microsoft.com/office/drawing/2014/main" id="{5063AA74-71E1-C453-AD7E-D2AC8624EA9D}"/>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B15C490E-13D8-C44A-5039-75BC031997E5}"/>
              </a:ext>
            </a:extLst>
          </p:cNvPr>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3B3E3A16-2E6A-BBA1-6668-3A0B8D50AAA0}"/>
              </a:ext>
            </a:extLst>
          </p:cNvPr>
          <p:cNvSpPr txBox="1"/>
          <p:nvPr/>
        </p:nvSpPr>
        <p:spPr>
          <a:xfrm>
            <a:off x="879534" y="420493"/>
            <a:ext cx="6069939"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VAWA’s new requirements</a:t>
            </a:r>
          </a:p>
        </p:txBody>
      </p:sp>
      <p:grpSp>
        <p:nvGrpSpPr>
          <p:cNvPr id="6" name="Group 5">
            <a:extLst>
              <a:ext uri="{FF2B5EF4-FFF2-40B4-BE49-F238E27FC236}">
                <a16:creationId xmlns:a16="http://schemas.microsoft.com/office/drawing/2014/main" id="{45CE7CD1-22C9-D870-0EFD-EAC39335D236}"/>
              </a:ext>
            </a:extLst>
          </p:cNvPr>
          <p:cNvGrpSpPr/>
          <p:nvPr/>
        </p:nvGrpSpPr>
        <p:grpSpPr>
          <a:xfrm>
            <a:off x="282035" y="1805616"/>
            <a:ext cx="5180698" cy="2306547"/>
            <a:chOff x="751897" y="4484466"/>
            <a:chExt cx="13811597" cy="4613094"/>
          </a:xfrm>
        </p:grpSpPr>
        <p:sp>
          <p:nvSpPr>
            <p:cNvPr id="7" name="Subtitle 2">
              <a:extLst>
                <a:ext uri="{FF2B5EF4-FFF2-40B4-BE49-F238E27FC236}">
                  <a16:creationId xmlns:a16="http://schemas.microsoft.com/office/drawing/2014/main" id="{A1F277EF-D4A4-8B1C-BD5E-4CBB4F4F6A81}"/>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8" name="Rectangle 7">
              <a:extLst>
                <a:ext uri="{FF2B5EF4-FFF2-40B4-BE49-F238E27FC236}">
                  <a16:creationId xmlns:a16="http://schemas.microsoft.com/office/drawing/2014/main" id="{D6BCA2CF-1CFB-F56E-C09B-21D5334D679C}"/>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9" name="Rectangle 8">
            <a:extLst>
              <a:ext uri="{FF2B5EF4-FFF2-40B4-BE49-F238E27FC236}">
                <a16:creationId xmlns:a16="http://schemas.microsoft.com/office/drawing/2014/main" id="{2550A853-2756-0F97-0488-EE10F666270F}"/>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a:extLst>
              <a:ext uri="{FF2B5EF4-FFF2-40B4-BE49-F238E27FC236}">
                <a16:creationId xmlns:a16="http://schemas.microsoft.com/office/drawing/2014/main" id="{8B4E0DF9-405C-8456-4C1A-245CA0350784}"/>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1" name="TextBox 10">
            <a:extLst>
              <a:ext uri="{FF2B5EF4-FFF2-40B4-BE49-F238E27FC236}">
                <a16:creationId xmlns:a16="http://schemas.microsoft.com/office/drawing/2014/main" id="{BA0C3191-621B-DBEC-281F-0AA62455EE92}"/>
              </a:ext>
            </a:extLst>
          </p:cNvPr>
          <p:cNvSpPr txBox="1"/>
          <p:nvPr/>
        </p:nvSpPr>
        <p:spPr>
          <a:xfrm>
            <a:off x="152885" y="1273118"/>
            <a:ext cx="7636583" cy="5324496"/>
          </a:xfrm>
          <a:prstGeom prst="rect">
            <a:avLst/>
          </a:prstGeom>
          <a:noFill/>
        </p:spPr>
        <p:txBody>
          <a:bodyPr wrap="square" lIns="91406" tIns="45701" rIns="91406" bIns="45701" rtlCol="0">
            <a:spAutoFit/>
          </a:bodyPr>
          <a:lstStyle/>
          <a:p>
            <a:pPr marL="342900" indent="-342900" algn="l">
              <a:buFont typeface="Arial" panose="020B0604020202020204" pitchFamily="34" charset="0"/>
              <a:buChar char="•"/>
            </a:pPr>
            <a:r>
              <a:rPr lang="en-US" sz="2000" dirty="0">
                <a:solidFill>
                  <a:srgbClr val="2C318D"/>
                </a:solidFill>
              </a:rPr>
              <a:t>A</a:t>
            </a:r>
            <a:r>
              <a:rPr lang="en-US" sz="2000" b="0" i="0" u="none" strike="noStrike" baseline="0" dirty="0">
                <a:solidFill>
                  <a:srgbClr val="2C318D"/>
                </a:solidFill>
              </a:rPr>
              <a:t> </a:t>
            </a:r>
            <a:r>
              <a:rPr lang="en-US" sz="2000" b="0" i="1" u="none" strike="noStrike" baseline="0" dirty="0">
                <a:solidFill>
                  <a:srgbClr val="2C318D"/>
                </a:solidFill>
              </a:rPr>
              <a:t>new requirement </a:t>
            </a:r>
            <a:r>
              <a:rPr lang="en-US" sz="2000" b="0" i="0" u="none" strike="noStrike" baseline="0" dirty="0">
                <a:solidFill>
                  <a:srgbClr val="2C318D"/>
                </a:solidFill>
              </a:rPr>
              <a:t>for HUD grantees and their subrecipients</a:t>
            </a:r>
            <a:r>
              <a:rPr lang="en-US" sz="2000" dirty="0">
                <a:solidFill>
                  <a:srgbClr val="2C318D"/>
                </a:solidFill>
              </a:rPr>
              <a:t>—</a:t>
            </a:r>
            <a:r>
              <a:rPr lang="en-US" sz="2000" b="0" i="0" u="none" strike="noStrike" baseline="0" dirty="0">
                <a:solidFill>
                  <a:srgbClr val="2C318D"/>
                </a:solidFill>
              </a:rPr>
              <a:t>to support an individual’s, including survivors, right to seek law enforcement or emergency assistance.</a:t>
            </a:r>
          </a:p>
          <a:p>
            <a:pPr marL="342900" indent="-342900" algn="l">
              <a:buFont typeface="Arial" panose="020B0604020202020204" pitchFamily="34" charset="0"/>
              <a:buChar char="•"/>
            </a:pPr>
            <a:endParaRPr lang="en-US" sz="20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CDBG recipients will have </a:t>
            </a:r>
            <a:r>
              <a:rPr lang="en-US" sz="2000" b="0" i="1" u="none" strike="noStrike" baseline="0" dirty="0">
                <a:solidFill>
                  <a:srgbClr val="2C318D"/>
                </a:solidFill>
              </a:rPr>
              <a:t>additional requirements </a:t>
            </a:r>
            <a:r>
              <a:rPr lang="en-US" sz="2000" b="0" i="0" u="none" strike="noStrike" baseline="0" dirty="0">
                <a:solidFill>
                  <a:srgbClr val="2C318D"/>
                </a:solidFill>
              </a:rPr>
              <a:t>to report non-compliant local laws and ordinances. </a:t>
            </a:r>
          </a:p>
          <a:p>
            <a:pPr marL="342900" indent="-342900" algn="l">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b="0" i="0" u="none" strike="noStrike" baseline="0" dirty="0">
                <a:solidFill>
                  <a:srgbClr val="2C318D"/>
                </a:solidFill>
              </a:rPr>
              <a:t>HUD is </a:t>
            </a:r>
            <a:r>
              <a:rPr lang="en-US" sz="2000" b="0" i="1" u="none" strike="noStrike" baseline="0" dirty="0">
                <a:solidFill>
                  <a:srgbClr val="2C318D"/>
                </a:solidFill>
              </a:rPr>
              <a:t>reviewing the meaning of these new requirements and protections</a:t>
            </a:r>
            <a:r>
              <a:rPr lang="en-US" sz="2000" b="0" i="0" u="none" strike="noStrike" baseline="0" dirty="0">
                <a:solidFill>
                  <a:srgbClr val="2C318D"/>
                </a:solidFill>
              </a:rPr>
              <a:t> for HUD grantees and their subrecipients.</a:t>
            </a:r>
          </a:p>
          <a:p>
            <a:pPr marL="726871" lvl="1" indent="-342900">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b="0" i="0" u="none" strike="noStrike" baseline="0" dirty="0">
                <a:solidFill>
                  <a:srgbClr val="2C318D"/>
                </a:solidFill>
              </a:rPr>
              <a:t>HUD is reviewing the planning and analysis costs associated with CDBG implementation that may be allowable or unallowable.</a:t>
            </a:r>
          </a:p>
          <a:p>
            <a:pPr marL="342900" indent="-342900" algn="l">
              <a:buFont typeface="Arial" panose="020B0604020202020204" pitchFamily="34" charset="0"/>
              <a:buChar char="•"/>
            </a:pPr>
            <a:endParaRPr lang="en-US" sz="2000" dirty="0">
              <a:solidFill>
                <a:srgbClr val="2C318D"/>
              </a:solidFill>
            </a:endParaRPr>
          </a:p>
          <a:p>
            <a:pPr marL="342900" indent="-342900" algn="l">
              <a:buFont typeface="Arial" panose="020B0604020202020204" pitchFamily="34" charset="0"/>
              <a:buChar char="•"/>
            </a:pPr>
            <a:r>
              <a:rPr lang="en-US" sz="2000" b="0" i="1" u="none" strike="noStrike" baseline="0" dirty="0">
                <a:solidFill>
                  <a:srgbClr val="2C318D"/>
                </a:solidFill>
              </a:rPr>
              <a:t>HUD </a:t>
            </a:r>
            <a:r>
              <a:rPr lang="en-US" sz="2000" b="0" i="1" u="none" strike="noStrike" baseline="0">
                <a:solidFill>
                  <a:srgbClr val="2C318D"/>
                </a:solidFill>
              </a:rPr>
              <a:t>will </a:t>
            </a:r>
            <a:r>
              <a:rPr lang="en-US" sz="2000" i="1">
                <a:solidFill>
                  <a:srgbClr val="2C318D"/>
                </a:solidFill>
              </a:rPr>
              <a:t>issue</a:t>
            </a:r>
            <a:r>
              <a:rPr lang="en-US" sz="2000" b="0" i="1" u="none" strike="noStrike" baseline="0">
                <a:solidFill>
                  <a:srgbClr val="2C318D"/>
                </a:solidFill>
              </a:rPr>
              <a:t> </a:t>
            </a:r>
            <a:r>
              <a:rPr lang="en-US" sz="2000" b="0" i="1" u="none" strike="noStrike" baseline="0" dirty="0">
                <a:solidFill>
                  <a:srgbClr val="2C318D"/>
                </a:solidFill>
              </a:rPr>
              <a:t>further guidance</a:t>
            </a:r>
          </a:p>
          <a:p>
            <a:pPr marL="342900" indent="-342900" algn="l">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dirty="0">
                <a:solidFill>
                  <a:srgbClr val="2C318D"/>
                </a:solidFill>
              </a:rPr>
              <a:t>CDBG recipients may find it advisable to immediately </a:t>
            </a:r>
            <a:r>
              <a:rPr lang="en-US" sz="2000" i="1" dirty="0">
                <a:solidFill>
                  <a:srgbClr val="2C318D"/>
                </a:solidFill>
              </a:rPr>
              <a:t>identify and remedy laws and policies </a:t>
            </a:r>
            <a:r>
              <a:rPr lang="en-US" sz="2000" dirty="0">
                <a:solidFill>
                  <a:srgbClr val="2C318D"/>
                </a:solidFill>
              </a:rPr>
              <a:t>that may be non-compliant.</a:t>
            </a:r>
            <a:endParaRPr lang="en-US" sz="2000" b="0" i="0" u="none" strike="noStrike" baseline="0" dirty="0">
              <a:solidFill>
                <a:srgbClr val="2C318D"/>
              </a:solidFill>
            </a:endParaRPr>
          </a:p>
        </p:txBody>
      </p:sp>
    </p:spTree>
    <p:extLst>
      <p:ext uri="{BB962C8B-B14F-4D97-AF65-F5344CB8AC3E}">
        <p14:creationId xmlns:p14="http://schemas.microsoft.com/office/powerpoint/2010/main" val="1519697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AFC4B3E-95E6-70A9-B5D3-E5217482FB3F}"/>
              </a:ext>
            </a:extLst>
          </p:cNvPr>
          <p:cNvSpPr>
            <a:spLocks noGrp="1"/>
          </p:cNvSpPr>
          <p:nvPr>
            <p:ph type="pic" sz="quarter" idx="10"/>
          </p:nvPr>
        </p:nvSpPr>
        <p:spPr/>
      </p:sp>
      <p:sp>
        <p:nvSpPr>
          <p:cNvPr id="3" name="Rectangle 2">
            <a:extLst>
              <a:ext uri="{FF2B5EF4-FFF2-40B4-BE49-F238E27FC236}">
                <a16:creationId xmlns:a16="http://schemas.microsoft.com/office/drawing/2014/main" id="{E4630209-1EBC-CF72-9677-F050A0820D88}"/>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A99DD606-D16C-D8E3-4EB5-8E458315A5A5}"/>
              </a:ext>
            </a:extLst>
          </p:cNvPr>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5" name="Group 4">
            <a:extLst>
              <a:ext uri="{FF2B5EF4-FFF2-40B4-BE49-F238E27FC236}">
                <a16:creationId xmlns:a16="http://schemas.microsoft.com/office/drawing/2014/main" id="{A2E05F53-8822-0596-D688-463C2CA6F80E}"/>
              </a:ext>
            </a:extLst>
          </p:cNvPr>
          <p:cNvGrpSpPr/>
          <p:nvPr/>
        </p:nvGrpSpPr>
        <p:grpSpPr>
          <a:xfrm>
            <a:off x="282035" y="1805616"/>
            <a:ext cx="5180698" cy="2306547"/>
            <a:chOff x="751897" y="4484466"/>
            <a:chExt cx="13811597" cy="4613094"/>
          </a:xfrm>
        </p:grpSpPr>
        <p:sp>
          <p:nvSpPr>
            <p:cNvPr id="6" name="Subtitle 2">
              <a:extLst>
                <a:ext uri="{FF2B5EF4-FFF2-40B4-BE49-F238E27FC236}">
                  <a16:creationId xmlns:a16="http://schemas.microsoft.com/office/drawing/2014/main" id="{26D5DF30-A763-56A6-BDE4-F6C87AB18EAF}"/>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7" name="Rectangle 6">
              <a:extLst>
                <a:ext uri="{FF2B5EF4-FFF2-40B4-BE49-F238E27FC236}">
                  <a16:creationId xmlns:a16="http://schemas.microsoft.com/office/drawing/2014/main" id="{0F8EB12A-0742-7972-0465-D8AB603CD947}"/>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8" name="Rectangle 7">
            <a:extLst>
              <a:ext uri="{FF2B5EF4-FFF2-40B4-BE49-F238E27FC236}">
                <a16:creationId xmlns:a16="http://schemas.microsoft.com/office/drawing/2014/main" id="{CAA96281-7C9E-645E-C837-271EDCAF1EBF}"/>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9" name="Picture 8">
            <a:extLst>
              <a:ext uri="{FF2B5EF4-FFF2-40B4-BE49-F238E27FC236}">
                <a16:creationId xmlns:a16="http://schemas.microsoft.com/office/drawing/2014/main" id="{CB9913FA-2D76-74DB-6DAA-FE518D2105CC}"/>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0" name="TextBox 9">
            <a:extLst>
              <a:ext uri="{FF2B5EF4-FFF2-40B4-BE49-F238E27FC236}">
                <a16:creationId xmlns:a16="http://schemas.microsoft.com/office/drawing/2014/main" id="{3758DAC8-DA46-F537-EAF9-244031FE64F4}"/>
              </a:ext>
            </a:extLst>
          </p:cNvPr>
          <p:cNvSpPr txBox="1"/>
          <p:nvPr/>
        </p:nvSpPr>
        <p:spPr>
          <a:xfrm>
            <a:off x="39538" y="1181911"/>
            <a:ext cx="7719162" cy="5509200"/>
          </a:xfrm>
          <a:prstGeom prst="rect">
            <a:avLst/>
          </a:prstGeom>
          <a:noFill/>
        </p:spPr>
        <p:txBody>
          <a:bodyPr wrap="square" rtlCol="0">
            <a:spAutoFit/>
          </a:bodyPr>
          <a:lstStyle/>
          <a:p>
            <a:pPr marL="571500" indent="-571500">
              <a:buFont typeface="Arial" panose="020B0604020202020204" pitchFamily="34" charset="0"/>
              <a:buChar char="•"/>
            </a:pPr>
            <a:r>
              <a:rPr lang="en-US" sz="2200" dirty="0">
                <a:solidFill>
                  <a:schemeClr val="tx2">
                    <a:lumMod val="65000"/>
                    <a:lumOff val="35000"/>
                  </a:schemeClr>
                </a:solidFill>
                <a:ea typeface="Playfair Display" charset="0"/>
                <a:cs typeface="Playfair Display" charset="0"/>
              </a:rPr>
              <a:t>Nuisance property ordinances that include fines for “excessive” calls for emergency or ambulance services and/or incidents of domestic violence.</a:t>
            </a:r>
          </a:p>
          <a:p>
            <a:pPr marL="571500" indent="-571500">
              <a:buFont typeface="Arial" panose="020B0604020202020204" pitchFamily="34" charset="0"/>
              <a:buChar char="•"/>
            </a:pPr>
            <a:endParaRPr lang="en-US" sz="2200" dirty="0">
              <a:solidFill>
                <a:schemeClr val="tx2">
                  <a:lumMod val="65000"/>
                  <a:lumOff val="35000"/>
                </a:schemeClr>
              </a:solidFill>
              <a:ea typeface="Playfair Display" charset="0"/>
              <a:cs typeface="Playfair Display" charset="0"/>
            </a:endParaRPr>
          </a:p>
          <a:p>
            <a:pPr marL="571500" indent="-571500">
              <a:buFont typeface="Arial" panose="020B0604020202020204" pitchFamily="34" charset="0"/>
              <a:buChar char="•"/>
            </a:pPr>
            <a:r>
              <a:rPr lang="en-US" sz="2200" dirty="0">
                <a:solidFill>
                  <a:schemeClr val="tx2">
                    <a:lumMod val="65000"/>
                    <a:lumOff val="35000"/>
                  </a:schemeClr>
                </a:solidFill>
                <a:ea typeface="Playfair Display" charset="0"/>
                <a:cs typeface="Playfair Display" charset="0"/>
              </a:rPr>
              <a:t>Laws that lack exceptions for where the resident or tenant is a survivor of domestic violence or another crime, or for calls for emergency assistance by persons with disabilities.</a:t>
            </a:r>
          </a:p>
          <a:p>
            <a:pPr marL="571500" indent="-571500">
              <a:buFont typeface="Arial" panose="020B0604020202020204" pitchFamily="34" charset="0"/>
              <a:buChar char="•"/>
            </a:pPr>
            <a:endParaRPr lang="en-US" sz="2200" dirty="0">
              <a:solidFill>
                <a:schemeClr val="tx2">
                  <a:lumMod val="65000"/>
                  <a:lumOff val="35000"/>
                </a:schemeClr>
              </a:solidFill>
              <a:ea typeface="Playfair Display" charset="0"/>
              <a:cs typeface="Playfair Display" charset="0"/>
            </a:endParaRPr>
          </a:p>
          <a:p>
            <a:pPr marL="571500" indent="-571500">
              <a:buFont typeface="Arial" panose="020B0604020202020204" pitchFamily="34" charset="0"/>
              <a:buChar char="•"/>
            </a:pPr>
            <a:r>
              <a:rPr lang="en-US" sz="2200" dirty="0">
                <a:solidFill>
                  <a:schemeClr val="tx2">
                    <a:lumMod val="65000"/>
                    <a:lumOff val="35000"/>
                  </a:schemeClr>
                </a:solidFill>
                <a:ea typeface="Playfair Display" charset="0"/>
                <a:cs typeface="Playfair Display" charset="0"/>
              </a:rPr>
              <a:t>Laws that do not specify domestic violence as a nuisance but still penalize survivors due to having a broad definition of “nuisance activities” (e.g., disturbing the peace, excessive noise, disorderly conduct, or “excessive” calls to emergency services).</a:t>
            </a:r>
          </a:p>
          <a:p>
            <a:pPr marL="571500" indent="-571500">
              <a:buFont typeface="Arial" panose="020B0604020202020204" pitchFamily="34" charset="0"/>
              <a:buChar char="•"/>
            </a:pPr>
            <a:endParaRPr lang="en-US" sz="2200" dirty="0">
              <a:solidFill>
                <a:schemeClr val="tx2">
                  <a:lumMod val="65000"/>
                  <a:lumOff val="35000"/>
                </a:schemeClr>
              </a:solidFill>
              <a:ea typeface="Playfair Display" charset="0"/>
              <a:cs typeface="Playfair Display" charset="0"/>
            </a:endParaRPr>
          </a:p>
          <a:p>
            <a:pPr marL="571500" indent="-571500">
              <a:buFont typeface="Arial" panose="020B0604020202020204" pitchFamily="34" charset="0"/>
              <a:buChar char="•"/>
            </a:pPr>
            <a:r>
              <a:rPr lang="en-US" sz="2200" dirty="0">
                <a:solidFill>
                  <a:schemeClr val="tx2">
                    <a:lumMod val="65000"/>
                    <a:lumOff val="35000"/>
                  </a:schemeClr>
                </a:solidFill>
                <a:ea typeface="Playfair Display" charset="0"/>
                <a:cs typeface="Playfair Display" charset="0"/>
              </a:rPr>
              <a:t>Laws that require or encourage denial of an applicant with any criminal record, including arrests or misdemeanors.</a:t>
            </a:r>
          </a:p>
        </p:txBody>
      </p:sp>
      <p:sp>
        <p:nvSpPr>
          <p:cNvPr id="11" name="TextBox 10">
            <a:extLst>
              <a:ext uri="{FF2B5EF4-FFF2-40B4-BE49-F238E27FC236}">
                <a16:creationId xmlns:a16="http://schemas.microsoft.com/office/drawing/2014/main" id="{0B8E730E-D56E-320A-0340-EDB464D1767B}"/>
              </a:ext>
            </a:extLst>
          </p:cNvPr>
          <p:cNvSpPr txBox="1"/>
          <p:nvPr/>
        </p:nvSpPr>
        <p:spPr>
          <a:xfrm>
            <a:off x="971217" y="114517"/>
            <a:ext cx="6410658" cy="777443"/>
          </a:xfrm>
          <a:prstGeom prst="rect">
            <a:avLst/>
          </a:prstGeom>
          <a:noFill/>
        </p:spPr>
        <p:txBody>
          <a:bodyPr wrap="square" lIns="38405" tIns="19202" rIns="38405" bIns="19202" rtlCol="0">
            <a:spAutoFit/>
          </a:bodyPr>
          <a:lstStyle/>
          <a:p>
            <a:r>
              <a:rPr lang="en-US" sz="2400" dirty="0">
                <a:solidFill>
                  <a:schemeClr val="accent2"/>
                </a:solidFill>
                <a:ea typeface="Playfair Display" charset="0"/>
                <a:cs typeface="Playfair Display" charset="0"/>
              </a:rPr>
              <a:t>Summary of local laws and actions to be considered as being discriminatory</a:t>
            </a:r>
            <a:endParaRPr lang="en-US" sz="2400" b="0" i="0" u="none" strike="noStrike" baseline="30000" dirty="0">
              <a:solidFill>
                <a:srgbClr val="2C318D"/>
              </a:solidFill>
              <a:highlight>
                <a:srgbClr val="FFFF00"/>
              </a:highlight>
            </a:endParaRPr>
          </a:p>
        </p:txBody>
      </p:sp>
    </p:spTree>
    <p:extLst>
      <p:ext uri="{BB962C8B-B14F-4D97-AF65-F5344CB8AC3E}">
        <p14:creationId xmlns:p14="http://schemas.microsoft.com/office/powerpoint/2010/main" val="116760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C83ED3-1843-81B8-B17C-0419D204A5E6}"/>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AB19FDE2-BB6E-AB8B-C2B2-96FD981956DC}"/>
              </a:ext>
            </a:extLst>
          </p:cNvPr>
          <p:cNvSpPr/>
          <p:nvPr/>
        </p:nvSpPr>
        <p:spPr>
          <a:xfrm flipH="1">
            <a:off x="915062" y="261480"/>
            <a:ext cx="6656170" cy="680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marR="0" algn="just">
              <a:spcBef>
                <a:spcPts val="0"/>
              </a:spcBef>
              <a:spcAft>
                <a:spcPts val="0"/>
              </a:spcAft>
            </a:pPr>
            <a:r>
              <a:rPr lang="en-US" sz="3200" dirty="0">
                <a:solidFill>
                  <a:schemeClr val="accent2"/>
                </a:solidFill>
              </a:rPr>
              <a:t>What is VAWA?</a:t>
            </a:r>
          </a:p>
        </p:txBody>
      </p:sp>
      <p:grpSp>
        <p:nvGrpSpPr>
          <p:cNvPr id="5" name="Group 4">
            <a:extLst>
              <a:ext uri="{FF2B5EF4-FFF2-40B4-BE49-F238E27FC236}">
                <a16:creationId xmlns:a16="http://schemas.microsoft.com/office/drawing/2014/main" id="{A0245B0A-3C6D-7E9A-3C9E-4339AAE54C9C}"/>
              </a:ext>
            </a:extLst>
          </p:cNvPr>
          <p:cNvGrpSpPr/>
          <p:nvPr/>
        </p:nvGrpSpPr>
        <p:grpSpPr>
          <a:xfrm>
            <a:off x="282035" y="1805616"/>
            <a:ext cx="5180698" cy="2306547"/>
            <a:chOff x="751897" y="4484466"/>
            <a:chExt cx="13811597" cy="4613094"/>
          </a:xfrm>
        </p:grpSpPr>
        <p:sp>
          <p:nvSpPr>
            <p:cNvPr id="6" name="Subtitle 2">
              <a:extLst>
                <a:ext uri="{FF2B5EF4-FFF2-40B4-BE49-F238E27FC236}">
                  <a16:creationId xmlns:a16="http://schemas.microsoft.com/office/drawing/2014/main" id="{CB563250-CBA8-E116-30D1-F64E45D9128F}"/>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7" name="Rectangle 6">
              <a:extLst>
                <a:ext uri="{FF2B5EF4-FFF2-40B4-BE49-F238E27FC236}">
                  <a16:creationId xmlns:a16="http://schemas.microsoft.com/office/drawing/2014/main" id="{C483D79A-74C7-2EB4-5823-87B9B5F95222}"/>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8" name="Rectangle 7">
            <a:extLst>
              <a:ext uri="{FF2B5EF4-FFF2-40B4-BE49-F238E27FC236}">
                <a16:creationId xmlns:a16="http://schemas.microsoft.com/office/drawing/2014/main" id="{F274EA7D-F84B-9C23-E6FF-81728E5BFEE4}"/>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9" name="Picture 8">
            <a:extLst>
              <a:ext uri="{FF2B5EF4-FFF2-40B4-BE49-F238E27FC236}">
                <a16:creationId xmlns:a16="http://schemas.microsoft.com/office/drawing/2014/main" id="{49063195-958E-8C2C-B847-3C9E8E2288DA}"/>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0" name="TextBox 9">
            <a:extLst>
              <a:ext uri="{FF2B5EF4-FFF2-40B4-BE49-F238E27FC236}">
                <a16:creationId xmlns:a16="http://schemas.microsoft.com/office/drawing/2014/main" id="{62C39DEF-AFEA-06E3-1A6A-E46A157EDEAA}"/>
              </a:ext>
            </a:extLst>
          </p:cNvPr>
          <p:cNvSpPr txBox="1"/>
          <p:nvPr/>
        </p:nvSpPr>
        <p:spPr>
          <a:xfrm>
            <a:off x="129635" y="1253605"/>
            <a:ext cx="7117832" cy="5266724"/>
          </a:xfrm>
          <a:prstGeom prst="rect">
            <a:avLst/>
          </a:prstGeom>
          <a:noFill/>
        </p:spPr>
        <p:txBody>
          <a:bodyPr wrap="square" lIns="91406" tIns="45701" rIns="91406" bIns="45701" rtlCol="0">
            <a:spAutoFit/>
          </a:bodyPr>
          <a:lstStyle/>
          <a:p>
            <a:pPr marR="0" algn="just">
              <a:spcBef>
                <a:spcPts val="0"/>
              </a:spcBef>
              <a:spcAft>
                <a:spcPts val="0"/>
              </a:spcAft>
            </a:pPr>
            <a:r>
              <a:rPr lang="en-US" sz="2800" dirty="0">
                <a:solidFill>
                  <a:srgbClr val="2C318D"/>
                </a:solidFill>
              </a:rPr>
              <a:t>Congress passed the Violence Against Women Act in 1994.</a:t>
            </a:r>
          </a:p>
          <a:p>
            <a:pPr marR="0" algn="just">
              <a:spcBef>
                <a:spcPts val="0"/>
              </a:spcBef>
              <a:spcAft>
                <a:spcPts val="0"/>
              </a:spcAft>
            </a:pPr>
            <a:endParaRPr lang="en-US" sz="28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Provided funding for investigation and prosecution of violent crimes against women.</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Established Office on Violence Against Women which administers the law and allocates grants.</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Enacted new offenses and penalties for abusers who cross state lines in the commission of crimes against women, including stalking.</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Provided housing protections for survivors of domestic violence, dating violence, sexual assault, and/or stalking.</a:t>
            </a:r>
          </a:p>
          <a:p>
            <a:pPr marL="0" marR="0" algn="just">
              <a:lnSpc>
                <a:spcPts val="14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7427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28554" y="0"/>
            <a:ext cx="9144000"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grpSp>
        <p:nvGrpSpPr>
          <p:cNvPr id="3" name="Group 2"/>
          <p:cNvGrpSpPr/>
          <p:nvPr/>
        </p:nvGrpSpPr>
        <p:grpSpPr>
          <a:xfrm>
            <a:off x="114786" y="1607760"/>
            <a:ext cx="9029214" cy="4234292"/>
            <a:chOff x="3663794" y="7752333"/>
            <a:chExt cx="17057716" cy="6071313"/>
          </a:xfrm>
        </p:grpSpPr>
        <p:sp>
          <p:nvSpPr>
            <p:cNvPr id="10" name="TextBox 9"/>
            <p:cNvSpPr txBox="1"/>
            <p:nvPr/>
          </p:nvSpPr>
          <p:spPr>
            <a:xfrm>
              <a:off x="5502294" y="7752333"/>
              <a:ext cx="13163860" cy="1014998"/>
            </a:xfrm>
            <a:prstGeom prst="rect">
              <a:avLst/>
            </a:prstGeom>
            <a:noFill/>
          </p:spPr>
          <p:txBody>
            <a:bodyPr wrap="square" rtlCol="0">
              <a:spAutoFit/>
            </a:bodyPr>
            <a:lstStyle/>
            <a:p>
              <a:pPr algn="ctr"/>
              <a:r>
                <a:rPr lang="en-US" sz="4000" dirty="0">
                  <a:solidFill>
                    <a:schemeClr val="bg1"/>
                  </a:solidFill>
                  <a:ea typeface="Playfair Display" charset="0"/>
                  <a:cs typeface="Playfair Display" charset="0"/>
                </a:rPr>
                <a:t>Question or Comments</a:t>
              </a:r>
            </a:p>
          </p:txBody>
        </p:sp>
        <p:sp>
          <p:nvSpPr>
            <p:cNvPr id="7" name="Rectangle 6"/>
            <p:cNvSpPr/>
            <p:nvPr/>
          </p:nvSpPr>
          <p:spPr>
            <a:xfrm>
              <a:off x="3663794" y="13719735"/>
              <a:ext cx="17057716" cy="103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sp>
        <p:nvSpPr>
          <p:cNvPr id="13" name="Rectangle 12"/>
          <p:cNvSpPr/>
          <p:nvPr/>
        </p:nvSpPr>
        <p:spPr>
          <a:xfrm>
            <a:off x="-1" y="5702969"/>
            <a:ext cx="9144001" cy="1155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r>
              <a:rPr lang="en-US" dirty="0"/>
              <a:t>https://www.nhaustin.com/training-and-certifications/course-outline/id/1000401014/c/adobe-indesign-cc-part-1</a:t>
            </a:r>
          </a:p>
        </p:txBody>
      </p:sp>
      <p:pic>
        <p:nvPicPr>
          <p:cNvPr id="9" name="Picture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96020" y="5212559"/>
            <a:ext cx="4809068" cy="1549589"/>
          </a:xfrm>
          <a:prstGeom prst="rect">
            <a:avLst/>
          </a:prstGeom>
        </p:spPr>
      </p:pic>
    </p:spTree>
    <p:extLst>
      <p:ext uri="{BB962C8B-B14F-4D97-AF65-F5344CB8AC3E}">
        <p14:creationId xmlns:p14="http://schemas.microsoft.com/office/powerpoint/2010/main" val="157490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1098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954601" y="324542"/>
            <a:ext cx="6069939" cy="531222"/>
          </a:xfrm>
          <a:prstGeom prst="rect">
            <a:avLst/>
          </a:prstGeom>
          <a:noFill/>
        </p:spPr>
        <p:txBody>
          <a:bodyPr wrap="square" lIns="38405" tIns="19202" rIns="38405" bIns="19202" rtlCol="0">
            <a:spAutoFit/>
          </a:bodyPr>
          <a:lstStyle/>
          <a:p>
            <a:r>
              <a:rPr lang="en-US" sz="3200" dirty="0">
                <a:solidFill>
                  <a:schemeClr val="accent2"/>
                </a:solidFill>
                <a:latin typeface="Calibri" panose="020F0502020204030204" pitchFamily="34" charset="0"/>
                <a:ea typeface="Playfair Display" charset="0"/>
                <a:cs typeface="Calibri" panose="020F0502020204030204" pitchFamily="34" charset="0"/>
              </a:rPr>
              <a:t>Reauthorization of VAWA</a:t>
            </a:r>
          </a:p>
        </p:txBody>
      </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282035" y="1310481"/>
            <a:ext cx="7117832" cy="280744"/>
          </a:xfrm>
          <a:prstGeom prst="rect">
            <a:avLst/>
          </a:prstGeom>
          <a:noFill/>
        </p:spPr>
        <p:txBody>
          <a:bodyPr wrap="square" lIns="91406" tIns="45701" rIns="91406" bIns="45701" rtlCol="0">
            <a:spAutoFit/>
          </a:bodyPr>
          <a:lstStyle/>
          <a:p>
            <a:pPr marL="0" marR="0" algn="just">
              <a:lnSpc>
                <a:spcPts val="14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DF790B73-FE42-9DC9-296F-C819509A66D4}"/>
              </a:ext>
            </a:extLst>
          </p:cNvPr>
          <p:cNvSpPr txBox="1"/>
          <p:nvPr/>
        </p:nvSpPr>
        <p:spPr>
          <a:xfrm>
            <a:off x="374903" y="1573391"/>
            <a:ext cx="6776523" cy="3970318"/>
          </a:xfrm>
          <a:prstGeom prst="rect">
            <a:avLst/>
          </a:prstGeom>
          <a:noFill/>
        </p:spPr>
        <p:txBody>
          <a:bodyPr wrap="square" rtlCol="0">
            <a:spAutoFit/>
          </a:bodyPr>
          <a:lstStyle/>
          <a:p>
            <a:r>
              <a:rPr lang="en-US" sz="2800" dirty="0">
                <a:solidFill>
                  <a:srgbClr val="2C318D"/>
                </a:solidFill>
              </a:rPr>
              <a:t>Congress reauthorized VAWA in 2000, 2005, 2012, 2019, and 2022.</a:t>
            </a:r>
          </a:p>
          <a:p>
            <a:endParaRPr lang="en-US" sz="2800" dirty="0">
              <a:solidFill>
                <a:srgbClr val="2C318D"/>
              </a:solidFill>
            </a:endParaRPr>
          </a:p>
          <a:p>
            <a:pPr marL="457200" indent="-457200">
              <a:buFont typeface="Arial" panose="020B0604020202020204" pitchFamily="34" charset="0"/>
              <a:buChar char="•"/>
            </a:pPr>
            <a:r>
              <a:rPr lang="en-US" sz="2000" dirty="0">
                <a:solidFill>
                  <a:srgbClr val="2C318D"/>
                </a:solidFill>
              </a:rPr>
              <a:t>2022 reauthorization requires HUD to implement and enforce VAWA housing provisions. </a:t>
            </a:r>
          </a:p>
          <a:p>
            <a:pPr marL="457200" indent="-457200">
              <a:buFont typeface="Arial" panose="020B0604020202020204" pitchFamily="34" charset="0"/>
              <a:buChar char="•"/>
            </a:pPr>
            <a:endParaRPr lang="en-US" sz="2000" dirty="0">
              <a:solidFill>
                <a:srgbClr val="2C318D"/>
              </a:solidFill>
            </a:endParaRPr>
          </a:p>
          <a:p>
            <a:pPr marL="457200" indent="-457200">
              <a:buFont typeface="Arial" panose="020B0604020202020204" pitchFamily="34" charset="0"/>
              <a:buChar char="•"/>
            </a:pPr>
            <a:r>
              <a:rPr lang="en-US" sz="2000" dirty="0">
                <a:solidFill>
                  <a:srgbClr val="2C318D"/>
                </a:solidFill>
              </a:rPr>
              <a:t>VAWA applies to HUD &amp; CDBG-covered housing programs.</a:t>
            </a:r>
          </a:p>
          <a:p>
            <a:pPr marL="457200" indent="-457200">
              <a:buFont typeface="Arial" panose="020B0604020202020204" pitchFamily="34" charset="0"/>
              <a:buChar char="•"/>
            </a:pPr>
            <a:endParaRPr lang="en-US" sz="2000" dirty="0">
              <a:solidFill>
                <a:srgbClr val="2C318D"/>
              </a:solidFill>
            </a:endParaRPr>
          </a:p>
          <a:p>
            <a:pPr marL="457200" indent="-457200">
              <a:buFont typeface="Arial" panose="020B0604020202020204" pitchFamily="34" charset="0"/>
              <a:buChar char="•"/>
            </a:pPr>
            <a:r>
              <a:rPr lang="en-US" sz="2000" dirty="0">
                <a:solidFill>
                  <a:srgbClr val="2C318D"/>
                </a:solidFill>
              </a:rPr>
              <a:t>Also protects right to report crimes and emergencies from one’s home, including HUD-assisted housing.</a:t>
            </a:r>
            <a:endParaRPr lang="en-US" sz="2800" dirty="0">
              <a:solidFill>
                <a:srgbClr val="2C318D"/>
              </a:solidFill>
            </a:endParaRPr>
          </a:p>
          <a:p>
            <a:endParaRPr lang="en-US" sz="2800" dirty="0">
              <a:solidFill>
                <a:srgbClr val="2C318D"/>
              </a:solidFill>
            </a:endParaRPr>
          </a:p>
        </p:txBody>
      </p:sp>
    </p:spTree>
    <p:extLst>
      <p:ext uri="{BB962C8B-B14F-4D97-AF65-F5344CB8AC3E}">
        <p14:creationId xmlns:p14="http://schemas.microsoft.com/office/powerpoint/2010/main" val="85785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915062" y="261480"/>
            <a:ext cx="6656170" cy="680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marR="0" algn="just">
              <a:spcBef>
                <a:spcPts val="0"/>
              </a:spcBef>
              <a:spcAft>
                <a:spcPts val="0"/>
              </a:spcAft>
            </a:pPr>
            <a:r>
              <a:rPr lang="en-US" sz="3200" dirty="0">
                <a:solidFill>
                  <a:schemeClr val="accent2"/>
                </a:solidFill>
              </a:rPr>
              <a:t>What is VAWA?</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282035" y="1310481"/>
            <a:ext cx="7117832" cy="5026466"/>
          </a:xfrm>
          <a:prstGeom prst="rect">
            <a:avLst/>
          </a:prstGeom>
          <a:noFill/>
        </p:spPr>
        <p:txBody>
          <a:bodyPr wrap="square" lIns="91406" tIns="45701" rIns="91406" bIns="45701" rtlCol="0">
            <a:spAutoFit/>
          </a:bodyPr>
          <a:lstStyle/>
          <a:p>
            <a:pPr marR="0" algn="just">
              <a:spcBef>
                <a:spcPts val="0"/>
              </a:spcBef>
              <a:spcAft>
                <a:spcPts val="0"/>
              </a:spcAft>
            </a:pPr>
            <a:r>
              <a:rPr lang="en-US" sz="2800" dirty="0">
                <a:solidFill>
                  <a:srgbClr val="2C318D"/>
                </a:solidFill>
              </a:rPr>
              <a:t>This comprehensive legislative package:</a:t>
            </a:r>
          </a:p>
          <a:p>
            <a:pPr lvl="1" algn="just"/>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Improves criminal justice responses to sexual assault, domestic violence, dating violence, and stalking</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Increases availability of services for victims and survivors</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Provides survivors of violence and protected classes with housing protections for the first time</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Prohibits retaliation against survivors for exercising their VAWA right</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Provides new enforcement authorities for HUD and DOJ</a:t>
            </a:r>
          </a:p>
          <a:p>
            <a:pPr marL="841171" lvl="1" indent="-457200" algn="just">
              <a:buFont typeface="Arial" panose="020B0604020202020204" pitchFamily="34" charset="0"/>
              <a:buChar char="•"/>
            </a:pPr>
            <a:endParaRPr lang="en-US" sz="2000" dirty="0">
              <a:solidFill>
                <a:srgbClr val="2C318D"/>
              </a:solidFill>
            </a:endParaRPr>
          </a:p>
          <a:p>
            <a:pPr marL="0" marR="0" algn="just">
              <a:lnSpc>
                <a:spcPts val="14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4215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92467"/>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80789"/>
            <a:ext cx="6874405"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VAWA: Right to Report Crime and Emergencies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184046" y="1539964"/>
            <a:ext cx="7253983" cy="3877946"/>
          </a:xfrm>
          <a:prstGeom prst="rect">
            <a:avLst/>
          </a:prstGeom>
          <a:noFill/>
        </p:spPr>
        <p:txBody>
          <a:bodyPr wrap="square" lIns="91406" tIns="45701" rIns="91406" bIns="45701" rtlCol="0">
            <a:spAutoFit/>
          </a:bodyPr>
          <a:lstStyle/>
          <a:p>
            <a:pPr marL="342900" indent="-342900">
              <a:spcAft>
                <a:spcPts val="1800"/>
              </a:spcAft>
              <a:buFont typeface="Arial" panose="020B0604020202020204" pitchFamily="34" charset="0"/>
              <a:buChar char="•"/>
            </a:pPr>
            <a:r>
              <a:rPr lang="en-US" sz="2400" dirty="0">
                <a:solidFill>
                  <a:srgbClr val="2C318D"/>
                </a:solidFill>
              </a:rPr>
              <a:t>Tenants, residents, occupants and guests have the right to seek law enforcement or emergency assistance on their own behalf or on another person in need.</a:t>
            </a:r>
          </a:p>
          <a:p>
            <a:pPr marL="342900" indent="-342900">
              <a:spcAft>
                <a:spcPts val="1800"/>
              </a:spcAft>
              <a:buFont typeface="Arial" panose="020B0604020202020204" pitchFamily="34" charset="0"/>
              <a:buChar char="•"/>
            </a:pPr>
            <a:r>
              <a:rPr lang="en-US" sz="2400" dirty="0">
                <a:solidFill>
                  <a:srgbClr val="2C318D"/>
                </a:solidFill>
              </a:rPr>
              <a:t>May not be penalized on their requests for assistance or based on criminal activity when they are a victim. </a:t>
            </a:r>
          </a:p>
          <a:p>
            <a:pPr marL="342900" indent="-342900">
              <a:spcAft>
                <a:spcPts val="1800"/>
              </a:spcAft>
              <a:buFont typeface="Arial" panose="020B0604020202020204" pitchFamily="34" charset="0"/>
              <a:buChar char="•"/>
            </a:pPr>
            <a:r>
              <a:rPr lang="en-US" sz="2400" dirty="0">
                <a:solidFill>
                  <a:srgbClr val="2C318D"/>
                </a:solidFill>
              </a:rPr>
              <a:t>It is unlawful to threaten or subject individuals seeking assistance to monetary or criminal penalties, fines, fees, or eviction.</a:t>
            </a:r>
            <a:endParaRPr lang="en-US" sz="3200" dirty="0">
              <a:solidFill>
                <a:srgbClr val="2C318D"/>
              </a:solidFill>
            </a:endParaRPr>
          </a:p>
        </p:txBody>
      </p:sp>
    </p:spTree>
    <p:extLst>
      <p:ext uri="{BB962C8B-B14F-4D97-AF65-F5344CB8AC3E}">
        <p14:creationId xmlns:p14="http://schemas.microsoft.com/office/powerpoint/2010/main" val="2744278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92467"/>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915061" y="409241"/>
            <a:ext cx="6069939"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Nuisance Ordinances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282034" y="1310481"/>
            <a:ext cx="7251529" cy="4139556"/>
          </a:xfrm>
          <a:prstGeom prst="rect">
            <a:avLst/>
          </a:prstGeom>
          <a:noFill/>
        </p:spPr>
        <p:txBody>
          <a:bodyPr wrap="square" lIns="91406" tIns="45701" rIns="91406" bIns="45701" rtlCol="0">
            <a:spAutoFit/>
          </a:bodyPr>
          <a:lstStyle/>
          <a:p>
            <a:pPr>
              <a:spcAft>
                <a:spcPts val="1800"/>
              </a:spcAft>
            </a:pPr>
            <a:r>
              <a:rPr lang="en-US" sz="2800" dirty="0">
                <a:solidFill>
                  <a:srgbClr val="2C318D"/>
                </a:solidFill>
              </a:rPr>
              <a:t>Nuisance Ordinance - </a:t>
            </a:r>
            <a:r>
              <a:rPr lang="en-US" sz="2000" dirty="0">
                <a:solidFill>
                  <a:srgbClr val="2C318D"/>
                </a:solidFill>
              </a:rPr>
              <a:t>Local codes which label various types of conduct associated with a property as a nuisance, such as: </a:t>
            </a:r>
          </a:p>
          <a:p>
            <a:pPr marL="726871" lvl="1" indent="-342900">
              <a:spcAft>
                <a:spcPts val="1800"/>
              </a:spcAft>
              <a:buFont typeface="Arial" panose="020B0604020202020204" pitchFamily="34" charset="0"/>
              <a:buChar char="•"/>
            </a:pPr>
            <a:r>
              <a:rPr lang="en-US" sz="2000" dirty="0">
                <a:solidFill>
                  <a:srgbClr val="2C318D"/>
                </a:solidFill>
              </a:rPr>
              <a:t>Disorderly conduct</a:t>
            </a:r>
          </a:p>
          <a:p>
            <a:pPr marL="726871" lvl="1" indent="-342900">
              <a:spcAft>
                <a:spcPts val="1800"/>
              </a:spcAft>
              <a:buFont typeface="Arial" panose="020B0604020202020204" pitchFamily="34" charset="0"/>
              <a:buChar char="•"/>
            </a:pPr>
            <a:r>
              <a:rPr lang="en-US" sz="2000" dirty="0">
                <a:solidFill>
                  <a:srgbClr val="2C318D"/>
                </a:solidFill>
              </a:rPr>
              <a:t>Disturbing the peace or excessive noise</a:t>
            </a:r>
          </a:p>
          <a:p>
            <a:pPr marL="726871" lvl="1" indent="-342900">
              <a:spcAft>
                <a:spcPts val="1800"/>
              </a:spcAft>
              <a:buFont typeface="Arial" panose="020B0604020202020204" pitchFamily="34" charset="0"/>
              <a:buChar char="•"/>
            </a:pPr>
            <a:r>
              <a:rPr lang="en-US" sz="2000" dirty="0">
                <a:solidFill>
                  <a:srgbClr val="2C318D"/>
                </a:solidFill>
              </a:rPr>
              <a:t>Criminal conduct occurring on or near the property</a:t>
            </a:r>
          </a:p>
          <a:p>
            <a:pPr marL="726871" lvl="1" indent="-342900">
              <a:spcAft>
                <a:spcPts val="1800"/>
              </a:spcAft>
              <a:buFont typeface="Arial" panose="020B0604020202020204" pitchFamily="34" charset="0"/>
              <a:buChar char="•"/>
            </a:pPr>
            <a:r>
              <a:rPr lang="en-US" sz="2000" dirty="0">
                <a:solidFill>
                  <a:srgbClr val="2C318D"/>
                </a:solidFill>
              </a:rPr>
              <a:t>May be defined by an “excessive” number of calls for emergency police or ambulance services</a:t>
            </a:r>
          </a:p>
          <a:p>
            <a:pPr>
              <a:spcAft>
                <a:spcPts val="1800"/>
              </a:spcAft>
            </a:pPr>
            <a:r>
              <a:rPr lang="en-US" sz="2000" dirty="0">
                <a:solidFill>
                  <a:srgbClr val="2C318D"/>
                </a:solidFill>
              </a:rPr>
              <a:t>Ordinances generally require housing providers either abate the alleged nuisance, risk fines, or loss of rental permits.</a:t>
            </a:r>
          </a:p>
        </p:txBody>
      </p:sp>
    </p:spTree>
    <p:extLst>
      <p:ext uri="{BB962C8B-B14F-4D97-AF65-F5344CB8AC3E}">
        <p14:creationId xmlns:p14="http://schemas.microsoft.com/office/powerpoint/2010/main" val="211458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56554" y="372360"/>
            <a:ext cx="6069939"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Crime-Free Housing Ordinances</a:t>
            </a:r>
            <a:endParaRPr lang="en-US" sz="2800" b="1" dirty="0">
              <a:solidFill>
                <a:schemeClr val="accent2"/>
              </a:solidFill>
              <a:latin typeface="Playfair Display" charset="0"/>
              <a:ea typeface="Playfair Display" charset="0"/>
              <a:cs typeface="Playfair Display" charset="0"/>
            </a:endParaRP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339047" y="1366463"/>
            <a:ext cx="7060820" cy="3477837"/>
          </a:xfrm>
          <a:prstGeom prst="rect">
            <a:avLst/>
          </a:prstGeom>
          <a:noFill/>
        </p:spPr>
        <p:txBody>
          <a:bodyPr wrap="square" lIns="91406" tIns="45701" rIns="91406" bIns="45701" rtlCol="0">
            <a:spAutoFit/>
          </a:bodyPr>
          <a:lstStyle/>
          <a:p>
            <a:pPr marR="0" lvl="0" algn="just">
              <a:spcBef>
                <a:spcPts val="0"/>
              </a:spcBef>
              <a:spcAft>
                <a:spcPts val="0"/>
              </a:spcAft>
            </a:pPr>
            <a:r>
              <a:rPr lang="en-US" sz="2800" dirty="0">
                <a:solidFill>
                  <a:srgbClr val="2C318D"/>
                </a:solidFill>
              </a:rPr>
              <a:t>Crime-Free Housing/Lease Ordinances</a:t>
            </a:r>
          </a:p>
          <a:p>
            <a:pPr marR="0" lvl="0" algn="just">
              <a:spcBef>
                <a:spcPts val="0"/>
              </a:spcBef>
              <a:spcAft>
                <a:spcPts val="0"/>
              </a:spcAft>
            </a:pPr>
            <a:endParaRPr lang="en-US" sz="2400" dirty="0">
              <a:solidFill>
                <a:srgbClr val="2C318D"/>
              </a:solidFill>
            </a:endParaRPr>
          </a:p>
          <a:p>
            <a:pPr marL="342900" marR="0" lvl="0" indent="-342900" algn="just">
              <a:spcBef>
                <a:spcPts val="0"/>
              </a:spcBef>
              <a:spcAft>
                <a:spcPts val="0"/>
              </a:spcAft>
              <a:buFont typeface="Arial" panose="020B0604020202020204" pitchFamily="34" charset="0"/>
              <a:buChar char="•"/>
            </a:pPr>
            <a:r>
              <a:rPr lang="en-US" sz="2400" dirty="0">
                <a:solidFill>
                  <a:srgbClr val="2C318D"/>
                </a:solidFill>
              </a:rPr>
              <a:t>May penalize housing providers who fail to evict tenants, including crime victims, when a tenant or other person has engaged in a law violation.</a:t>
            </a:r>
          </a:p>
          <a:p>
            <a:pPr marR="0" lvl="0" algn="just">
              <a:spcBef>
                <a:spcPts val="0"/>
              </a:spcBef>
              <a:spcAft>
                <a:spcPts val="0"/>
              </a:spcAft>
            </a:pPr>
            <a:endParaRPr lang="en-US" sz="2400" dirty="0">
              <a:solidFill>
                <a:srgbClr val="2C318D"/>
              </a:solidFill>
            </a:endParaRPr>
          </a:p>
          <a:p>
            <a:pPr marL="342900" marR="0" lvl="0" indent="-342900" algn="just">
              <a:spcBef>
                <a:spcPts val="0"/>
              </a:spcBef>
              <a:spcAft>
                <a:spcPts val="0"/>
              </a:spcAft>
              <a:buFont typeface="Arial" panose="020B0604020202020204" pitchFamily="34" charset="0"/>
              <a:buChar char="•"/>
            </a:pPr>
            <a:r>
              <a:rPr lang="en-US" sz="2400" dirty="0">
                <a:solidFill>
                  <a:srgbClr val="2C318D"/>
                </a:solidFill>
              </a:rPr>
              <a:t>May mandate housing providers to include lease provisions that require or permit eviction of tenants for a single incident of criminal activity.</a:t>
            </a:r>
          </a:p>
        </p:txBody>
      </p:sp>
    </p:spTree>
    <p:extLst>
      <p:ext uri="{BB962C8B-B14F-4D97-AF65-F5344CB8AC3E}">
        <p14:creationId xmlns:p14="http://schemas.microsoft.com/office/powerpoint/2010/main" val="355129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75730" y="205112"/>
            <a:ext cx="7577798" cy="822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915726" y="416518"/>
            <a:ext cx="6069939"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Discriminatory Effects of Ordinances</a:t>
            </a:r>
          </a:p>
        </p:txBody>
      </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4" name="TextBox 3">
            <a:extLst>
              <a:ext uri="{FF2B5EF4-FFF2-40B4-BE49-F238E27FC236}">
                <a16:creationId xmlns:a16="http://schemas.microsoft.com/office/drawing/2014/main" id="{F4A68236-62D3-E232-E5A6-193B96549900}"/>
              </a:ext>
            </a:extLst>
          </p:cNvPr>
          <p:cNvSpPr txBox="1"/>
          <p:nvPr/>
        </p:nvSpPr>
        <p:spPr>
          <a:xfrm>
            <a:off x="315939" y="1395907"/>
            <a:ext cx="7050024" cy="3847207"/>
          </a:xfrm>
          <a:prstGeom prst="rect">
            <a:avLst/>
          </a:prstGeom>
          <a:noFill/>
        </p:spPr>
        <p:txBody>
          <a:bodyPr wrap="square" rtlCol="0">
            <a:spAutoFit/>
          </a:bodyPr>
          <a:lstStyle/>
          <a:p>
            <a:pPr algn="l"/>
            <a:r>
              <a:rPr lang="en-US" sz="2800" b="0" i="0" u="none" strike="noStrike" baseline="0" dirty="0">
                <a:solidFill>
                  <a:srgbClr val="2C318D"/>
                </a:solidFill>
              </a:rPr>
              <a:t>Disparate Impact</a:t>
            </a:r>
          </a:p>
          <a:p>
            <a:pPr algn="l"/>
            <a:endParaRPr lang="en-US" sz="2800" b="0" i="0" u="none" strike="noStrike" baseline="0" dirty="0">
              <a:solidFill>
                <a:srgbClr val="2C318D"/>
              </a:solidFill>
            </a:endParaRPr>
          </a:p>
          <a:p>
            <a:pPr algn="l"/>
            <a:r>
              <a:rPr lang="en-US" sz="2400" b="0" i="0" u="none" strike="noStrike" baseline="0" dirty="0">
                <a:solidFill>
                  <a:srgbClr val="2C318D"/>
                </a:solidFill>
              </a:rPr>
              <a:t>HUD has determined: </a:t>
            </a:r>
          </a:p>
          <a:p>
            <a:pPr lvl="1"/>
            <a:endParaRPr lang="en-US" sz="2000" b="0" i="0" u="none" strike="noStrike" baseline="0" dirty="0">
              <a:solidFill>
                <a:srgbClr val="2C318D"/>
              </a:solidFill>
            </a:endParaRPr>
          </a:p>
          <a:p>
            <a:pPr lvl="1"/>
            <a:r>
              <a:rPr lang="en-US" sz="2000" b="0" i="0" u="none" strike="noStrike" baseline="0" dirty="0">
                <a:solidFill>
                  <a:srgbClr val="2C318D"/>
                </a:solidFill>
              </a:rPr>
              <a:t>“…where a policy or practice that restricts the availability of housing on the basis of nuisance conduct has a disparate impact on individuals of a particular protected class, the policy or practice is unlawful under the Fair Housing Act….”</a:t>
            </a:r>
          </a:p>
          <a:p>
            <a:pPr lvl="1"/>
            <a:endParaRPr lang="en-US" sz="2000" dirty="0">
              <a:solidFill>
                <a:srgbClr val="2C318D"/>
              </a:solidFill>
            </a:endParaRPr>
          </a:p>
          <a:p>
            <a:pPr lvl="1"/>
            <a:endParaRPr lang="en-US" sz="2000" dirty="0">
              <a:solidFill>
                <a:srgbClr val="2C318D"/>
              </a:solidFill>
            </a:endParaRPr>
          </a:p>
          <a:p>
            <a:r>
              <a:rPr lang="en-US" sz="2400" dirty="0">
                <a:solidFill>
                  <a:srgbClr val="2C318D"/>
                </a:solidFill>
              </a:rPr>
              <a:t>Disparate (definition):  different</a:t>
            </a:r>
          </a:p>
        </p:txBody>
      </p:sp>
    </p:spTree>
    <p:extLst>
      <p:ext uri="{BB962C8B-B14F-4D97-AF65-F5344CB8AC3E}">
        <p14:creationId xmlns:p14="http://schemas.microsoft.com/office/powerpoint/2010/main" val="122368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182DE96-BD61-BD63-1052-80720CB96D91}"/>
              </a:ext>
            </a:extLst>
          </p:cNvPr>
          <p:cNvSpPr>
            <a:spLocks noGrp="1"/>
          </p:cNvSpPr>
          <p:nvPr>
            <p:ph type="pic" sz="quarter" idx="10"/>
          </p:nvPr>
        </p:nvSpPr>
        <p:spPr/>
      </p:sp>
      <p:sp>
        <p:nvSpPr>
          <p:cNvPr id="3" name="Rectangle 2">
            <a:extLst>
              <a:ext uri="{FF2B5EF4-FFF2-40B4-BE49-F238E27FC236}">
                <a16:creationId xmlns:a16="http://schemas.microsoft.com/office/drawing/2014/main" id="{6EF1E1DD-F858-C4DF-CCE3-2E2748143031}"/>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62399F46-09E1-7787-557D-0710B4D5E3E3}"/>
              </a:ext>
            </a:extLst>
          </p:cNvPr>
          <p:cNvSpPr/>
          <p:nvPr/>
        </p:nvSpPr>
        <p:spPr>
          <a:xfrm flipH="1">
            <a:off x="-34014" y="-72712"/>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5" name="Group 4">
            <a:extLst>
              <a:ext uri="{FF2B5EF4-FFF2-40B4-BE49-F238E27FC236}">
                <a16:creationId xmlns:a16="http://schemas.microsoft.com/office/drawing/2014/main" id="{257FFAF5-5A9F-AECE-83E8-FBCAD83F6913}"/>
              </a:ext>
            </a:extLst>
          </p:cNvPr>
          <p:cNvGrpSpPr/>
          <p:nvPr/>
        </p:nvGrpSpPr>
        <p:grpSpPr>
          <a:xfrm>
            <a:off x="282035" y="1805616"/>
            <a:ext cx="5180698" cy="2306547"/>
            <a:chOff x="751897" y="4484466"/>
            <a:chExt cx="13811597" cy="4613094"/>
          </a:xfrm>
        </p:grpSpPr>
        <p:sp>
          <p:nvSpPr>
            <p:cNvPr id="6" name="Subtitle 2">
              <a:extLst>
                <a:ext uri="{FF2B5EF4-FFF2-40B4-BE49-F238E27FC236}">
                  <a16:creationId xmlns:a16="http://schemas.microsoft.com/office/drawing/2014/main" id="{C496F75C-0CB6-0770-AE8B-A6C42B5B9524}"/>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7" name="Rectangle 6">
              <a:extLst>
                <a:ext uri="{FF2B5EF4-FFF2-40B4-BE49-F238E27FC236}">
                  <a16:creationId xmlns:a16="http://schemas.microsoft.com/office/drawing/2014/main" id="{0BBF2B9A-DEFF-1E7B-473B-C4D5FB56273E}"/>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8" name="Rectangle 7">
            <a:extLst>
              <a:ext uri="{FF2B5EF4-FFF2-40B4-BE49-F238E27FC236}">
                <a16:creationId xmlns:a16="http://schemas.microsoft.com/office/drawing/2014/main" id="{0E9F4D32-67C8-E341-236C-B49EA4BE48DA}"/>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9" name="Picture 8">
            <a:extLst>
              <a:ext uri="{FF2B5EF4-FFF2-40B4-BE49-F238E27FC236}">
                <a16:creationId xmlns:a16="http://schemas.microsoft.com/office/drawing/2014/main" id="{96877E57-4888-29D5-CAFC-C6B8FFCE7C0C}"/>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0" name="TextBox 9">
            <a:extLst>
              <a:ext uri="{FF2B5EF4-FFF2-40B4-BE49-F238E27FC236}">
                <a16:creationId xmlns:a16="http://schemas.microsoft.com/office/drawing/2014/main" id="{A02ECAD2-B605-56E4-4CC1-D2035C2C9879}"/>
              </a:ext>
            </a:extLst>
          </p:cNvPr>
          <p:cNvSpPr txBox="1"/>
          <p:nvPr/>
        </p:nvSpPr>
        <p:spPr>
          <a:xfrm>
            <a:off x="953471" y="192531"/>
            <a:ext cx="6052323" cy="900553"/>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Disproportionate Impact on Survivors and People with Disabilities </a:t>
            </a:r>
            <a:endParaRPr lang="en-US" sz="2800" b="0" i="0" u="none" strike="noStrike" baseline="30000" dirty="0">
              <a:solidFill>
                <a:srgbClr val="2C318D"/>
              </a:solidFill>
              <a:highlight>
                <a:srgbClr val="FFFF00"/>
              </a:highlight>
            </a:endParaRPr>
          </a:p>
        </p:txBody>
      </p:sp>
      <p:sp>
        <p:nvSpPr>
          <p:cNvPr id="11" name="TextBox 10">
            <a:extLst>
              <a:ext uri="{FF2B5EF4-FFF2-40B4-BE49-F238E27FC236}">
                <a16:creationId xmlns:a16="http://schemas.microsoft.com/office/drawing/2014/main" id="{D7642B17-2970-89C3-1896-094E086F44F4}"/>
              </a:ext>
            </a:extLst>
          </p:cNvPr>
          <p:cNvSpPr txBox="1"/>
          <p:nvPr/>
        </p:nvSpPr>
        <p:spPr>
          <a:xfrm>
            <a:off x="24495" y="1193854"/>
            <a:ext cx="7632911" cy="4462722"/>
          </a:xfrm>
          <a:prstGeom prst="rect">
            <a:avLst/>
          </a:prstGeom>
          <a:noFill/>
        </p:spPr>
        <p:txBody>
          <a:bodyPr wrap="square" lIns="91406" tIns="45701" rIns="91406" bIns="45701" rtlCol="0">
            <a:spAutoFit/>
          </a:bodyPr>
          <a:lstStyle/>
          <a:p>
            <a:pPr marL="342900" indent="-342900" algn="l">
              <a:buFont typeface="Arial" panose="020B0604020202020204" pitchFamily="34" charset="0"/>
              <a:buChar char="•"/>
            </a:pPr>
            <a:r>
              <a:rPr lang="en-US" sz="2000" dirty="0">
                <a:solidFill>
                  <a:schemeClr val="tx2">
                    <a:lumMod val="65000"/>
                    <a:lumOff val="35000"/>
                  </a:schemeClr>
                </a:solidFill>
                <a:effectLst/>
                <a:ea typeface="Times New Roman" panose="02020603050405020304" pitchFamily="18" charset="0"/>
              </a:rPr>
              <a:t>Dissuading persons from contacting law enforcement and emergency services for fear of fines, fees, and eviction</a:t>
            </a:r>
          </a:p>
          <a:p>
            <a:pPr marL="342900" indent="-342900" algn="l">
              <a:buFont typeface="Arial" panose="020B0604020202020204" pitchFamily="34" charset="0"/>
              <a:buChar char="•"/>
            </a:pPr>
            <a:endParaRPr lang="en-US" sz="2000" dirty="0">
              <a:solidFill>
                <a:schemeClr val="tx2">
                  <a:lumMod val="65000"/>
                  <a:lumOff val="35000"/>
                </a:schemeClr>
              </a:solidFill>
              <a:effectLst/>
              <a:ea typeface="Times New Roman" panose="02020603050405020304" pitchFamily="18" charset="0"/>
            </a:endParaRPr>
          </a:p>
          <a:p>
            <a:pPr marL="342900" indent="-342900" algn="l">
              <a:buFont typeface="Arial" panose="020B0604020202020204" pitchFamily="34" charset="0"/>
              <a:buChar char="•"/>
            </a:pPr>
            <a:r>
              <a:rPr lang="en-US" sz="2000" dirty="0">
                <a:solidFill>
                  <a:schemeClr val="tx2">
                    <a:lumMod val="65000"/>
                    <a:lumOff val="35000"/>
                  </a:schemeClr>
                </a:solidFill>
                <a:ea typeface="Times New Roman" panose="02020603050405020304" pitchFamily="18" charset="0"/>
              </a:rPr>
              <a:t>Experiencing homelessness and possible loss of children as a result of eviction</a:t>
            </a:r>
          </a:p>
          <a:p>
            <a:pPr marL="342900" indent="-342900" algn="l">
              <a:buFont typeface="Arial" panose="020B0604020202020204" pitchFamily="34" charset="0"/>
              <a:buChar char="•"/>
            </a:pPr>
            <a:endParaRPr lang="en-US" sz="2000" dirty="0">
              <a:solidFill>
                <a:schemeClr val="tx2">
                  <a:lumMod val="65000"/>
                  <a:lumOff val="35000"/>
                </a:schemeClr>
              </a:solidFill>
              <a:ea typeface="Times New Roman" panose="02020603050405020304" pitchFamily="18" charset="0"/>
            </a:endParaRPr>
          </a:p>
          <a:p>
            <a:pPr marL="342900" indent="-342900" algn="l">
              <a:buFont typeface="Arial" panose="020B0604020202020204" pitchFamily="34" charset="0"/>
              <a:buChar char="•"/>
            </a:pPr>
            <a:r>
              <a:rPr lang="en-US" sz="2000" dirty="0">
                <a:solidFill>
                  <a:schemeClr val="tx2">
                    <a:lumMod val="65000"/>
                    <a:lumOff val="35000"/>
                  </a:schemeClr>
                </a:solidFill>
                <a:effectLst/>
                <a:ea typeface="Times New Roman" panose="02020603050405020304" pitchFamily="18" charset="0"/>
              </a:rPr>
              <a:t>Compromising future rental eligibility because of an eviction or criminal history due to a wrongful domestic violence arrest</a:t>
            </a:r>
          </a:p>
          <a:p>
            <a:pPr marL="342900" indent="-342900" algn="l">
              <a:buFont typeface="Arial" panose="020B0604020202020204" pitchFamily="34" charset="0"/>
              <a:buChar char="•"/>
            </a:pPr>
            <a:endParaRPr lang="en-US" sz="2000" dirty="0">
              <a:solidFill>
                <a:schemeClr val="tx2">
                  <a:lumMod val="65000"/>
                  <a:lumOff val="35000"/>
                </a:schemeClr>
              </a:solidFill>
              <a:ea typeface="Times New Roman" panose="02020603050405020304" pitchFamily="18" charset="0"/>
            </a:endParaRPr>
          </a:p>
          <a:p>
            <a:pPr marL="342900" indent="-342900" algn="l">
              <a:buFont typeface="Arial" panose="020B0604020202020204" pitchFamily="34" charset="0"/>
              <a:buChar char="•"/>
            </a:pPr>
            <a:r>
              <a:rPr lang="en-US" sz="2000" dirty="0">
                <a:solidFill>
                  <a:schemeClr val="tx2">
                    <a:lumMod val="65000"/>
                    <a:lumOff val="35000"/>
                  </a:schemeClr>
                </a:solidFill>
                <a:effectLst/>
                <a:ea typeface="Times New Roman" panose="02020603050405020304" pitchFamily="18" charset="0"/>
              </a:rPr>
              <a:t>Forcing people with disabilities to choose between calling for help or risking eviction</a:t>
            </a:r>
          </a:p>
          <a:p>
            <a:pPr marL="342900" indent="-342900" algn="l">
              <a:buFont typeface="Arial" panose="020B0604020202020204" pitchFamily="34" charset="0"/>
              <a:buChar char="•"/>
            </a:pPr>
            <a:endParaRPr lang="en-US" sz="2000" dirty="0">
              <a:solidFill>
                <a:schemeClr val="tx2">
                  <a:lumMod val="65000"/>
                  <a:lumOff val="35000"/>
                </a:schemeClr>
              </a:solidFill>
              <a:effectLst/>
              <a:ea typeface="Times New Roman" panose="02020603050405020304" pitchFamily="18" charset="0"/>
            </a:endParaRPr>
          </a:p>
          <a:p>
            <a:pPr marL="342900" indent="-342900" algn="l">
              <a:buFont typeface="Arial" panose="020B0604020202020204" pitchFamily="34" charset="0"/>
              <a:buChar char="•"/>
            </a:pPr>
            <a:r>
              <a:rPr lang="en-US" sz="2000" dirty="0">
                <a:solidFill>
                  <a:schemeClr val="tx2">
                    <a:lumMod val="65000"/>
                    <a:lumOff val="35000"/>
                  </a:schemeClr>
                </a:solidFill>
                <a:ea typeface="Times New Roman" panose="02020603050405020304" pitchFamily="18" charset="0"/>
              </a:rPr>
              <a:t>Lacking safe, accessible housing options and resources</a:t>
            </a:r>
          </a:p>
          <a:p>
            <a:pPr marL="342900" indent="-342900" algn="l">
              <a:buFont typeface="Arial" panose="020B0604020202020204" pitchFamily="34" charset="0"/>
              <a:buChar char="•"/>
            </a:pPr>
            <a:endParaRPr lang="en-US" sz="2400" dirty="0">
              <a:solidFill>
                <a:schemeClr val="tx2">
                  <a:lumMod val="65000"/>
                  <a:lumOff val="35000"/>
                </a:schemeClr>
              </a:solidFill>
              <a:effectLst/>
              <a:ea typeface="Times New Roman" panose="02020603050405020304" pitchFamily="18" charset="0"/>
            </a:endParaRPr>
          </a:p>
        </p:txBody>
      </p:sp>
    </p:spTree>
    <p:extLst>
      <p:ext uri="{BB962C8B-B14F-4D97-AF65-F5344CB8AC3E}">
        <p14:creationId xmlns:p14="http://schemas.microsoft.com/office/powerpoint/2010/main" val="3526061074"/>
      </p:ext>
    </p:extLst>
  </p:cSld>
  <p:clrMapOvr>
    <a:masterClrMapping/>
  </p:clrMapOvr>
</p:sld>
</file>

<file path=ppt/theme/theme1.xml><?xml version="1.0" encoding="utf-8"?>
<a:theme xmlns:a="http://schemas.openxmlformats.org/drawingml/2006/main" name="Office Theme">
  <a:themeElements>
    <a:clrScheme name="Custom 16">
      <a:dk1>
        <a:srgbClr val="7F7F7F"/>
      </a:dk1>
      <a:lt1>
        <a:srgbClr val="FFFFFF"/>
      </a:lt1>
      <a:dk2>
        <a:srgbClr val="000000"/>
      </a:dk2>
      <a:lt2>
        <a:srgbClr val="FFFFFF"/>
      </a:lt2>
      <a:accent1>
        <a:srgbClr val="334366"/>
      </a:accent1>
      <a:accent2>
        <a:srgbClr val="BF994A"/>
      </a:accent2>
      <a:accent3>
        <a:srgbClr val="F3F6F6"/>
      </a:accent3>
      <a:accent4>
        <a:srgbClr val="363E48"/>
      </a:accent4>
      <a:accent5>
        <a:srgbClr val="FBFFFF"/>
      </a:accent5>
      <a:accent6>
        <a:srgbClr val="91969B"/>
      </a:accent6>
      <a:hlink>
        <a:srgbClr val="4B5050"/>
      </a:hlink>
      <a:folHlink>
        <a:srgbClr val="19BB9B"/>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1515</Words>
  <Application>Microsoft Office PowerPoint</Application>
  <PresentationFormat>On-screen Show (4:3)</PresentationFormat>
  <Paragraphs>178</Paragraphs>
  <Slides>20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Lato</vt:lpstr>
      <vt:lpstr>Lato Regular</vt:lpstr>
      <vt:lpstr>Playfair Display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2023-01-19T22:44:22Z</dcterms:created>
  <dcterms:modified xsi:type="dcterms:W3CDTF">2023-03-23T18:54:07Z</dcterms:modified>
</cp:coreProperties>
</file>